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9" r:id="rId2"/>
    <p:sldId id="271" r:id="rId3"/>
    <p:sldId id="274" r:id="rId4"/>
    <p:sldId id="270" r:id="rId5"/>
    <p:sldId id="278" r:id="rId6"/>
    <p:sldId id="265" r:id="rId7"/>
    <p:sldId id="273" r:id="rId8"/>
    <p:sldId id="256" r:id="rId9"/>
    <p:sldId id="261" r:id="rId10"/>
    <p:sldId id="268" r:id="rId11"/>
    <p:sldId id="262" r:id="rId12"/>
    <p:sldId id="280" r:id="rId13"/>
    <p:sldId id="281" r:id="rId14"/>
    <p:sldId id="259" r:id="rId15"/>
    <p:sldId id="272" r:id="rId16"/>
    <p:sldId id="275" r:id="rId17"/>
    <p:sldId id="276"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6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84868" autoAdjust="0"/>
  </p:normalViewPr>
  <p:slideViewPr>
    <p:cSldViewPr snapToGrid="0">
      <p:cViewPr varScale="1">
        <p:scale>
          <a:sx n="96" d="100"/>
          <a:sy n="96" d="100"/>
        </p:scale>
        <p:origin x="100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B4071-2D1D-4A61-B6BC-3D5D413CAFF9}" type="datetimeFigureOut">
              <a:rPr lang="ko-KR" altLang="en-US" smtClean="0"/>
              <a:t>2020-12-17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54D74-A280-432E-B021-28C6E55CF51D}" type="slidenum">
              <a:rPr lang="ko-KR" altLang="en-US" smtClean="0"/>
              <a:t>‹#›</a:t>
            </a:fld>
            <a:endParaRPr lang="ko-KR" altLang="en-US"/>
          </a:p>
        </p:txBody>
      </p:sp>
    </p:spTree>
    <p:extLst>
      <p:ext uri="{BB962C8B-B14F-4D97-AF65-F5344CB8AC3E}">
        <p14:creationId xmlns:p14="http://schemas.microsoft.com/office/powerpoint/2010/main" val="222519893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kern="1200" dirty="0">
                <a:solidFill>
                  <a:schemeClr val="tx1"/>
                </a:solidFill>
                <a:effectLst/>
                <a:latin typeface="+mn-lt"/>
                <a:ea typeface="+mn-ea"/>
                <a:cs typeface="+mn-cs"/>
              </a:rPr>
              <a:t>기존의 </a:t>
            </a:r>
            <a:r>
              <a:rPr lang="en-US" altLang="ko-KR" sz="1200" kern="1200" dirty="0">
                <a:solidFill>
                  <a:schemeClr val="tx1"/>
                </a:solidFill>
                <a:effectLst/>
                <a:latin typeface="+mn-lt"/>
                <a:ea typeface="+mn-ea"/>
                <a:cs typeface="+mn-cs"/>
              </a:rPr>
              <a:t>LMS </a:t>
            </a:r>
            <a:r>
              <a:rPr lang="ko-KR" altLang="en-US" sz="1200" kern="1200" dirty="0">
                <a:solidFill>
                  <a:schemeClr val="tx1"/>
                </a:solidFill>
                <a:effectLst/>
                <a:latin typeface="+mn-lt"/>
                <a:ea typeface="+mn-ea"/>
                <a:cs typeface="+mn-cs"/>
              </a:rPr>
              <a:t>태도 분석 연구는 뇌파 감지</a:t>
            </a:r>
            <a:r>
              <a:rPr lang="en-US" altLang="ko-KR" sz="1200" kern="1200" dirty="0">
                <a:solidFill>
                  <a:schemeClr val="tx1"/>
                </a:solidFill>
                <a:effectLst/>
                <a:latin typeface="+mn-lt"/>
                <a:ea typeface="+mn-ea"/>
                <a:cs typeface="+mn-cs"/>
              </a:rPr>
              <a:t>, </a:t>
            </a:r>
            <a:r>
              <a:rPr lang="ko-KR" altLang="en-US" sz="1200" kern="1200" dirty="0" err="1">
                <a:solidFill>
                  <a:schemeClr val="tx1"/>
                </a:solidFill>
                <a:effectLst/>
                <a:latin typeface="+mn-lt"/>
                <a:ea typeface="+mn-ea"/>
                <a:cs typeface="+mn-cs"/>
              </a:rPr>
              <a:t>토비</a:t>
            </a:r>
            <a:r>
              <a:rPr lang="ko-KR" altLang="en-US" sz="1200" kern="1200" dirty="0">
                <a:solidFill>
                  <a:schemeClr val="tx1"/>
                </a:solidFill>
                <a:effectLst/>
                <a:latin typeface="+mn-lt"/>
                <a:ea typeface="+mn-ea"/>
                <a:cs typeface="+mn-cs"/>
              </a:rPr>
              <a:t> 아이 </a:t>
            </a:r>
            <a:r>
              <a:rPr lang="ko-KR" altLang="en-US" sz="1200" kern="1200" dirty="0" err="1">
                <a:solidFill>
                  <a:schemeClr val="tx1"/>
                </a:solidFill>
                <a:effectLst/>
                <a:latin typeface="+mn-lt"/>
                <a:ea typeface="+mn-ea"/>
                <a:cs typeface="+mn-cs"/>
              </a:rPr>
              <a:t>트래커</a:t>
            </a:r>
            <a:r>
              <a:rPr lang="ko-KR" altLang="en-US" sz="1200" kern="1200" dirty="0">
                <a:solidFill>
                  <a:schemeClr val="tx1"/>
                </a:solidFill>
                <a:effectLst/>
                <a:latin typeface="+mn-lt"/>
                <a:ea typeface="+mn-ea"/>
                <a:cs typeface="+mn-cs"/>
              </a:rPr>
              <a:t> 등 고가의 장비들을 필요로 하며 많은 전문성 장비가 요구됨</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국내 및 해외에서 학습자 태도 분석에 대한 연구는 진행되고 있지만 실용화되지 않음</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 기존 연구와 차이점</a:t>
            </a:r>
            <a:r>
              <a:rPr lang="en-US" altLang="ko-KR" sz="1200" kern="1200" dirty="0">
                <a:solidFill>
                  <a:schemeClr val="tx1"/>
                </a:solidFill>
                <a:effectLst/>
                <a:latin typeface="+mn-lt"/>
                <a:ea typeface="+mn-ea"/>
                <a:cs typeface="+mn-cs"/>
              </a:rPr>
              <a:t>.</a:t>
            </a:r>
            <a:endParaRPr lang="ko-KR" altLang="en-US"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99154D74-A280-432E-B021-28C6E55CF51D}" type="slidenum">
              <a:rPr lang="ko-KR" altLang="en-US" smtClean="0"/>
              <a:t>6</a:t>
            </a:fld>
            <a:endParaRPr lang="ko-KR" altLang="en-US"/>
          </a:p>
        </p:txBody>
      </p:sp>
    </p:spTree>
    <p:extLst>
      <p:ext uri="{BB962C8B-B14F-4D97-AF65-F5344CB8AC3E}">
        <p14:creationId xmlns:p14="http://schemas.microsoft.com/office/powerpoint/2010/main" val="561695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07DC9E5-7470-48D1-965C-574D58A90BED}" type="slidenum">
              <a:rPr lang="ko-KR" altLang="en-US" smtClean="0"/>
              <a:t>10</a:t>
            </a:fld>
            <a:endParaRPr lang="ko-KR" altLang="en-US"/>
          </a:p>
        </p:txBody>
      </p:sp>
    </p:spTree>
    <p:extLst>
      <p:ext uri="{BB962C8B-B14F-4D97-AF65-F5344CB8AC3E}">
        <p14:creationId xmlns:p14="http://schemas.microsoft.com/office/powerpoint/2010/main" val="636478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4EBF02-3829-4819-8DFD-BF154A5AD38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35A8CB2B-1CC2-455C-92F4-BD86AB4DA0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CE19A87-1013-4CC8-85A4-D07AA668AB3E}"/>
              </a:ext>
            </a:extLst>
          </p:cNvPr>
          <p:cNvSpPr>
            <a:spLocks noGrp="1"/>
          </p:cNvSpPr>
          <p:nvPr>
            <p:ph type="dt" sz="half" idx="10"/>
          </p:nvPr>
        </p:nvSpPr>
        <p:spPr/>
        <p:txBody>
          <a:bodyPr/>
          <a:lstStyle/>
          <a:p>
            <a:fld id="{205C7ADF-5AD8-45AB-9D8D-4C04CBC873FC}" type="datetimeFigureOut">
              <a:rPr lang="ko-KR" altLang="en-US" smtClean="0"/>
              <a:t>2020-12-17</a:t>
            </a:fld>
            <a:endParaRPr lang="ko-KR" altLang="en-US"/>
          </a:p>
        </p:txBody>
      </p:sp>
      <p:sp>
        <p:nvSpPr>
          <p:cNvPr id="5" name="바닥글 개체 틀 4">
            <a:extLst>
              <a:ext uri="{FF2B5EF4-FFF2-40B4-BE49-F238E27FC236}">
                <a16:creationId xmlns:a16="http://schemas.microsoft.com/office/drawing/2014/main" id="{4BC76408-F8F4-4DB0-8E2B-A161531AAAE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3222CB1-822B-44F5-8E0A-41A8F62C80FB}"/>
              </a:ext>
            </a:extLst>
          </p:cNvPr>
          <p:cNvSpPr>
            <a:spLocks noGrp="1"/>
          </p:cNvSpPr>
          <p:nvPr>
            <p:ph type="sldNum" sz="quarter" idx="12"/>
          </p:nvPr>
        </p:nvSpPr>
        <p:spPr/>
        <p:txBody>
          <a:body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3036135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1B7C56-CA46-4CF8-BDAA-126744F1799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2B842ED1-B6F0-4F05-B876-4AAF38D613FF}"/>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6A2B1D8-A9CB-4367-84CA-60153A96553C}"/>
              </a:ext>
            </a:extLst>
          </p:cNvPr>
          <p:cNvSpPr>
            <a:spLocks noGrp="1"/>
          </p:cNvSpPr>
          <p:nvPr>
            <p:ph type="dt" sz="half" idx="10"/>
          </p:nvPr>
        </p:nvSpPr>
        <p:spPr/>
        <p:txBody>
          <a:bodyPr/>
          <a:lstStyle/>
          <a:p>
            <a:fld id="{205C7ADF-5AD8-45AB-9D8D-4C04CBC873FC}" type="datetimeFigureOut">
              <a:rPr lang="ko-KR" altLang="en-US" smtClean="0"/>
              <a:t>2020-12-17</a:t>
            </a:fld>
            <a:endParaRPr lang="ko-KR" altLang="en-US"/>
          </a:p>
        </p:txBody>
      </p:sp>
      <p:sp>
        <p:nvSpPr>
          <p:cNvPr id="5" name="바닥글 개체 틀 4">
            <a:extLst>
              <a:ext uri="{FF2B5EF4-FFF2-40B4-BE49-F238E27FC236}">
                <a16:creationId xmlns:a16="http://schemas.microsoft.com/office/drawing/2014/main" id="{BE4F9C2A-9ADD-42ED-AF8E-3ECE6B6AD8C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E73F9E3-85B6-4162-ADB7-E75B0D0C28A0}"/>
              </a:ext>
            </a:extLst>
          </p:cNvPr>
          <p:cNvSpPr>
            <a:spLocks noGrp="1"/>
          </p:cNvSpPr>
          <p:nvPr>
            <p:ph type="sldNum" sz="quarter" idx="12"/>
          </p:nvPr>
        </p:nvSpPr>
        <p:spPr/>
        <p:txBody>
          <a:body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30161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F9138B3-3499-4F5D-A343-FAC8EC8C432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F8DCD3A6-2040-48E0-9740-C214851B406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A68763A-A975-4E22-9E14-E0E7E80C1A84}"/>
              </a:ext>
            </a:extLst>
          </p:cNvPr>
          <p:cNvSpPr>
            <a:spLocks noGrp="1"/>
          </p:cNvSpPr>
          <p:nvPr>
            <p:ph type="dt" sz="half" idx="10"/>
          </p:nvPr>
        </p:nvSpPr>
        <p:spPr/>
        <p:txBody>
          <a:bodyPr/>
          <a:lstStyle/>
          <a:p>
            <a:fld id="{205C7ADF-5AD8-45AB-9D8D-4C04CBC873FC}" type="datetimeFigureOut">
              <a:rPr lang="ko-KR" altLang="en-US" smtClean="0"/>
              <a:t>2020-12-17</a:t>
            </a:fld>
            <a:endParaRPr lang="ko-KR" altLang="en-US"/>
          </a:p>
        </p:txBody>
      </p:sp>
      <p:sp>
        <p:nvSpPr>
          <p:cNvPr id="5" name="바닥글 개체 틀 4">
            <a:extLst>
              <a:ext uri="{FF2B5EF4-FFF2-40B4-BE49-F238E27FC236}">
                <a16:creationId xmlns:a16="http://schemas.microsoft.com/office/drawing/2014/main" id="{61A2B74F-7DAD-45CF-9FD7-7580EFC29D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4AF15A1-DA63-471C-BA00-CA4108271495}"/>
              </a:ext>
            </a:extLst>
          </p:cNvPr>
          <p:cNvSpPr>
            <a:spLocks noGrp="1"/>
          </p:cNvSpPr>
          <p:nvPr>
            <p:ph type="sldNum" sz="quarter" idx="12"/>
          </p:nvPr>
        </p:nvSpPr>
        <p:spPr/>
        <p:txBody>
          <a:body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4267867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24117F-0741-43FA-BE17-9ABB5EAB7C4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755BEC9-78E5-4BCC-B36F-73549385739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1B420D-02F1-44D9-9522-B6FDF78074B8}"/>
              </a:ext>
            </a:extLst>
          </p:cNvPr>
          <p:cNvSpPr>
            <a:spLocks noGrp="1"/>
          </p:cNvSpPr>
          <p:nvPr>
            <p:ph type="dt" sz="half" idx="10"/>
          </p:nvPr>
        </p:nvSpPr>
        <p:spPr/>
        <p:txBody>
          <a:bodyPr/>
          <a:lstStyle/>
          <a:p>
            <a:fld id="{205C7ADF-5AD8-45AB-9D8D-4C04CBC873FC}" type="datetimeFigureOut">
              <a:rPr lang="ko-KR" altLang="en-US" smtClean="0"/>
              <a:t>2020-12-17</a:t>
            </a:fld>
            <a:endParaRPr lang="ko-KR" altLang="en-US"/>
          </a:p>
        </p:txBody>
      </p:sp>
      <p:sp>
        <p:nvSpPr>
          <p:cNvPr id="5" name="바닥글 개체 틀 4">
            <a:extLst>
              <a:ext uri="{FF2B5EF4-FFF2-40B4-BE49-F238E27FC236}">
                <a16:creationId xmlns:a16="http://schemas.microsoft.com/office/drawing/2014/main" id="{3F3B2C9D-9A1A-40F0-8542-BF4AE9AE81B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946AE5-0594-4C13-8199-2FAEEF5EB2F2}"/>
              </a:ext>
            </a:extLst>
          </p:cNvPr>
          <p:cNvSpPr>
            <a:spLocks noGrp="1"/>
          </p:cNvSpPr>
          <p:nvPr>
            <p:ph type="sldNum" sz="quarter" idx="12"/>
          </p:nvPr>
        </p:nvSpPr>
        <p:spPr/>
        <p:txBody>
          <a:body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2411021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7346B4-FD5C-4E17-8C29-B7002D56288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42C7CDA-5B9A-47C5-871C-C76F7495CA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9BD88BB-BA7C-4CDF-BDAC-8258C99AAB73}"/>
              </a:ext>
            </a:extLst>
          </p:cNvPr>
          <p:cNvSpPr>
            <a:spLocks noGrp="1"/>
          </p:cNvSpPr>
          <p:nvPr>
            <p:ph type="dt" sz="half" idx="10"/>
          </p:nvPr>
        </p:nvSpPr>
        <p:spPr/>
        <p:txBody>
          <a:bodyPr/>
          <a:lstStyle/>
          <a:p>
            <a:fld id="{205C7ADF-5AD8-45AB-9D8D-4C04CBC873FC}" type="datetimeFigureOut">
              <a:rPr lang="ko-KR" altLang="en-US" smtClean="0"/>
              <a:t>2020-12-17</a:t>
            </a:fld>
            <a:endParaRPr lang="ko-KR" altLang="en-US"/>
          </a:p>
        </p:txBody>
      </p:sp>
      <p:sp>
        <p:nvSpPr>
          <p:cNvPr id="5" name="바닥글 개체 틀 4">
            <a:extLst>
              <a:ext uri="{FF2B5EF4-FFF2-40B4-BE49-F238E27FC236}">
                <a16:creationId xmlns:a16="http://schemas.microsoft.com/office/drawing/2014/main" id="{5C8E9D01-2151-4ABF-998E-E3DDE3EADAB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529DC63-795A-4EBF-BF61-725AC28173DC}"/>
              </a:ext>
            </a:extLst>
          </p:cNvPr>
          <p:cNvSpPr>
            <a:spLocks noGrp="1"/>
          </p:cNvSpPr>
          <p:nvPr>
            <p:ph type="sldNum" sz="quarter" idx="12"/>
          </p:nvPr>
        </p:nvSpPr>
        <p:spPr/>
        <p:txBody>
          <a:body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588797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090127-9583-4404-ADC6-475EF0CB00C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4F0418F-8745-4BBA-A3AB-4188FE5E39AD}"/>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0EB5705-70D1-479B-A6F5-ED3C1817EA21}"/>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53AB5CB-FD30-4948-B849-7C3F45BAA097}"/>
              </a:ext>
            </a:extLst>
          </p:cNvPr>
          <p:cNvSpPr>
            <a:spLocks noGrp="1"/>
          </p:cNvSpPr>
          <p:nvPr>
            <p:ph type="dt" sz="half" idx="10"/>
          </p:nvPr>
        </p:nvSpPr>
        <p:spPr/>
        <p:txBody>
          <a:bodyPr/>
          <a:lstStyle/>
          <a:p>
            <a:fld id="{205C7ADF-5AD8-45AB-9D8D-4C04CBC873FC}" type="datetimeFigureOut">
              <a:rPr lang="ko-KR" altLang="en-US" smtClean="0"/>
              <a:t>2020-12-17</a:t>
            </a:fld>
            <a:endParaRPr lang="ko-KR" altLang="en-US"/>
          </a:p>
        </p:txBody>
      </p:sp>
      <p:sp>
        <p:nvSpPr>
          <p:cNvPr id="6" name="바닥글 개체 틀 5">
            <a:extLst>
              <a:ext uri="{FF2B5EF4-FFF2-40B4-BE49-F238E27FC236}">
                <a16:creationId xmlns:a16="http://schemas.microsoft.com/office/drawing/2014/main" id="{79C99A70-706A-4C6C-A22A-C2FA6F5BBF1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5B66859-D1B9-42C6-8B91-EC2A41CE9BF2}"/>
              </a:ext>
            </a:extLst>
          </p:cNvPr>
          <p:cNvSpPr>
            <a:spLocks noGrp="1"/>
          </p:cNvSpPr>
          <p:nvPr>
            <p:ph type="sldNum" sz="quarter" idx="12"/>
          </p:nvPr>
        </p:nvSpPr>
        <p:spPr/>
        <p:txBody>
          <a:body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238385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2BFB8A-8FBC-405F-AB42-33CDA994552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B8911593-D90B-4877-BA94-3850028A30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CE46FE5-37B9-4CFA-80F1-96939D6309C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FD5DD66-526A-4E9D-8654-36A1D225E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6F80EB4-A764-4C63-86F2-EFDDDF82078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D19CB4E-2BF0-491D-9F2B-6274D5B1CAE4}"/>
              </a:ext>
            </a:extLst>
          </p:cNvPr>
          <p:cNvSpPr>
            <a:spLocks noGrp="1"/>
          </p:cNvSpPr>
          <p:nvPr>
            <p:ph type="dt" sz="half" idx="10"/>
          </p:nvPr>
        </p:nvSpPr>
        <p:spPr/>
        <p:txBody>
          <a:bodyPr/>
          <a:lstStyle/>
          <a:p>
            <a:fld id="{205C7ADF-5AD8-45AB-9D8D-4C04CBC873FC}" type="datetimeFigureOut">
              <a:rPr lang="ko-KR" altLang="en-US" smtClean="0"/>
              <a:t>2020-12-17</a:t>
            </a:fld>
            <a:endParaRPr lang="ko-KR" altLang="en-US"/>
          </a:p>
        </p:txBody>
      </p:sp>
      <p:sp>
        <p:nvSpPr>
          <p:cNvPr id="8" name="바닥글 개체 틀 7">
            <a:extLst>
              <a:ext uri="{FF2B5EF4-FFF2-40B4-BE49-F238E27FC236}">
                <a16:creationId xmlns:a16="http://schemas.microsoft.com/office/drawing/2014/main" id="{977EC10D-1941-41C5-93D3-5DCFFA5853FD}"/>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B0A4C4B-D972-465F-9AEA-8113CFB6340D}"/>
              </a:ext>
            </a:extLst>
          </p:cNvPr>
          <p:cNvSpPr>
            <a:spLocks noGrp="1"/>
          </p:cNvSpPr>
          <p:nvPr>
            <p:ph type="sldNum" sz="quarter" idx="12"/>
          </p:nvPr>
        </p:nvSpPr>
        <p:spPr/>
        <p:txBody>
          <a:body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136927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926C89-159D-4CE6-B483-E5CA0B1AB80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DC76F80-BF07-45DB-8CCD-9A781452F6F0}"/>
              </a:ext>
            </a:extLst>
          </p:cNvPr>
          <p:cNvSpPr>
            <a:spLocks noGrp="1"/>
          </p:cNvSpPr>
          <p:nvPr>
            <p:ph type="dt" sz="half" idx="10"/>
          </p:nvPr>
        </p:nvSpPr>
        <p:spPr/>
        <p:txBody>
          <a:bodyPr/>
          <a:lstStyle/>
          <a:p>
            <a:fld id="{205C7ADF-5AD8-45AB-9D8D-4C04CBC873FC}" type="datetimeFigureOut">
              <a:rPr lang="ko-KR" altLang="en-US" smtClean="0"/>
              <a:t>2020-12-17</a:t>
            </a:fld>
            <a:endParaRPr lang="ko-KR" altLang="en-US"/>
          </a:p>
        </p:txBody>
      </p:sp>
      <p:sp>
        <p:nvSpPr>
          <p:cNvPr id="4" name="바닥글 개체 틀 3">
            <a:extLst>
              <a:ext uri="{FF2B5EF4-FFF2-40B4-BE49-F238E27FC236}">
                <a16:creationId xmlns:a16="http://schemas.microsoft.com/office/drawing/2014/main" id="{533E3F4D-3C22-48CB-9C3D-7BF498CC30A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35EB444-A0B3-4C82-A59E-7E1B9F281FF2}"/>
              </a:ext>
            </a:extLst>
          </p:cNvPr>
          <p:cNvSpPr>
            <a:spLocks noGrp="1"/>
          </p:cNvSpPr>
          <p:nvPr>
            <p:ph type="sldNum" sz="quarter" idx="12"/>
          </p:nvPr>
        </p:nvSpPr>
        <p:spPr/>
        <p:txBody>
          <a:body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343212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D4CD93A-854D-4DE2-BB99-330CE5E059C9}"/>
              </a:ext>
            </a:extLst>
          </p:cNvPr>
          <p:cNvSpPr>
            <a:spLocks noGrp="1"/>
          </p:cNvSpPr>
          <p:nvPr>
            <p:ph type="dt" sz="half" idx="10"/>
          </p:nvPr>
        </p:nvSpPr>
        <p:spPr/>
        <p:txBody>
          <a:bodyPr/>
          <a:lstStyle/>
          <a:p>
            <a:fld id="{205C7ADF-5AD8-45AB-9D8D-4C04CBC873FC}" type="datetimeFigureOut">
              <a:rPr lang="ko-KR" altLang="en-US" smtClean="0"/>
              <a:t>2020-12-17</a:t>
            </a:fld>
            <a:endParaRPr lang="ko-KR" altLang="en-US"/>
          </a:p>
        </p:txBody>
      </p:sp>
      <p:sp>
        <p:nvSpPr>
          <p:cNvPr id="3" name="바닥글 개체 틀 2">
            <a:extLst>
              <a:ext uri="{FF2B5EF4-FFF2-40B4-BE49-F238E27FC236}">
                <a16:creationId xmlns:a16="http://schemas.microsoft.com/office/drawing/2014/main" id="{181CCB41-7571-4B0E-ADD3-F8080AC5A0D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D39F869-E5B3-4037-9E9F-966503C0595D}"/>
              </a:ext>
            </a:extLst>
          </p:cNvPr>
          <p:cNvSpPr>
            <a:spLocks noGrp="1"/>
          </p:cNvSpPr>
          <p:nvPr>
            <p:ph type="sldNum" sz="quarter" idx="12"/>
          </p:nvPr>
        </p:nvSpPr>
        <p:spPr/>
        <p:txBody>
          <a:body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3366043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6B2FF-20EC-4A96-85AB-68FA7C449A4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8D56DD99-F9F1-4371-86C3-598ED9D4DE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F0D9F23-9A7D-4B77-B888-7265D5CF8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9758A5F-386B-4365-B7D8-0434DB0C71DE}"/>
              </a:ext>
            </a:extLst>
          </p:cNvPr>
          <p:cNvSpPr>
            <a:spLocks noGrp="1"/>
          </p:cNvSpPr>
          <p:nvPr>
            <p:ph type="dt" sz="half" idx="10"/>
          </p:nvPr>
        </p:nvSpPr>
        <p:spPr/>
        <p:txBody>
          <a:bodyPr/>
          <a:lstStyle/>
          <a:p>
            <a:fld id="{205C7ADF-5AD8-45AB-9D8D-4C04CBC873FC}" type="datetimeFigureOut">
              <a:rPr lang="ko-KR" altLang="en-US" smtClean="0"/>
              <a:t>2020-12-17</a:t>
            </a:fld>
            <a:endParaRPr lang="ko-KR" altLang="en-US"/>
          </a:p>
        </p:txBody>
      </p:sp>
      <p:sp>
        <p:nvSpPr>
          <p:cNvPr id="6" name="바닥글 개체 틀 5">
            <a:extLst>
              <a:ext uri="{FF2B5EF4-FFF2-40B4-BE49-F238E27FC236}">
                <a16:creationId xmlns:a16="http://schemas.microsoft.com/office/drawing/2014/main" id="{445370DA-2128-4AEF-B750-E8EA4299EB9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F8C773F-330C-4A8F-96AF-5884BC4FE004}"/>
              </a:ext>
            </a:extLst>
          </p:cNvPr>
          <p:cNvSpPr>
            <a:spLocks noGrp="1"/>
          </p:cNvSpPr>
          <p:nvPr>
            <p:ph type="sldNum" sz="quarter" idx="12"/>
          </p:nvPr>
        </p:nvSpPr>
        <p:spPr/>
        <p:txBody>
          <a:body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4091311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6D8DD9-3D48-49D7-ADDB-BFDEB699EEB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AFCFB5FE-7FA1-4884-95CC-5C79F3455D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0C833D91-8D7D-4A14-921A-7A2BFCAC5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ACA621E-B475-4E84-BB00-5B47ED35ED23}"/>
              </a:ext>
            </a:extLst>
          </p:cNvPr>
          <p:cNvSpPr>
            <a:spLocks noGrp="1"/>
          </p:cNvSpPr>
          <p:nvPr>
            <p:ph type="dt" sz="half" idx="10"/>
          </p:nvPr>
        </p:nvSpPr>
        <p:spPr/>
        <p:txBody>
          <a:bodyPr/>
          <a:lstStyle/>
          <a:p>
            <a:fld id="{205C7ADF-5AD8-45AB-9D8D-4C04CBC873FC}" type="datetimeFigureOut">
              <a:rPr lang="ko-KR" altLang="en-US" smtClean="0"/>
              <a:t>2020-12-17</a:t>
            </a:fld>
            <a:endParaRPr lang="ko-KR" altLang="en-US"/>
          </a:p>
        </p:txBody>
      </p:sp>
      <p:sp>
        <p:nvSpPr>
          <p:cNvPr id="6" name="바닥글 개체 틀 5">
            <a:extLst>
              <a:ext uri="{FF2B5EF4-FFF2-40B4-BE49-F238E27FC236}">
                <a16:creationId xmlns:a16="http://schemas.microsoft.com/office/drawing/2014/main" id="{B244242C-0D87-4DBE-BFC6-ACF1820D7D5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3018FF7-4C90-4724-8D41-EF888051C65D}"/>
              </a:ext>
            </a:extLst>
          </p:cNvPr>
          <p:cNvSpPr>
            <a:spLocks noGrp="1"/>
          </p:cNvSpPr>
          <p:nvPr>
            <p:ph type="sldNum" sz="quarter" idx="12"/>
          </p:nvPr>
        </p:nvSpPr>
        <p:spPr/>
        <p:txBody>
          <a:body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778434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8E3FE2E-4D52-4CEA-91F7-33F83D383F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B5CB7A0-71F8-462C-97DE-DAF87BB8A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3877F7C-9258-4F33-A971-C27CA69BFE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5C7ADF-5AD8-45AB-9D8D-4C04CBC873FC}" type="datetimeFigureOut">
              <a:rPr lang="ko-KR" altLang="en-US" smtClean="0"/>
              <a:t>2020-12-17</a:t>
            </a:fld>
            <a:endParaRPr lang="ko-KR" altLang="en-US"/>
          </a:p>
        </p:txBody>
      </p:sp>
      <p:sp>
        <p:nvSpPr>
          <p:cNvPr id="5" name="바닥글 개체 틀 4">
            <a:extLst>
              <a:ext uri="{FF2B5EF4-FFF2-40B4-BE49-F238E27FC236}">
                <a16:creationId xmlns:a16="http://schemas.microsoft.com/office/drawing/2014/main" id="{9FE88190-7A8C-43DC-B213-C8D763E133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E7CD2FB-9A21-4E15-89A6-96418CFC9A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3A0CDC-F5E4-4E2B-A954-0437ED5D02EB}" type="slidenum">
              <a:rPr lang="ko-KR" altLang="en-US" smtClean="0"/>
              <a:t>‹#›</a:t>
            </a:fld>
            <a:endParaRPr lang="ko-KR" altLang="en-US"/>
          </a:p>
        </p:txBody>
      </p:sp>
    </p:spTree>
    <p:extLst>
      <p:ext uri="{BB962C8B-B14F-4D97-AF65-F5344CB8AC3E}">
        <p14:creationId xmlns:p14="http://schemas.microsoft.com/office/powerpoint/2010/main" val="1033987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g4">
            <a:hlinkClick r:id="" action="ppaction://media"/>
            <a:extLst>
              <a:ext uri="{FF2B5EF4-FFF2-40B4-BE49-F238E27FC236}">
                <a16:creationId xmlns:a16="http://schemas.microsoft.com/office/drawing/2014/main" id="{67D3E9CC-01EF-4866-ADF4-D3A6360828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6" name="직사각형 15"/>
          <p:cNvSpPr/>
          <p:nvPr/>
        </p:nvSpPr>
        <p:spPr>
          <a:xfrm>
            <a:off x="0" y="2713038"/>
            <a:ext cx="9245600" cy="158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rgbClr val="FFC000"/>
                </a:solidFill>
                <a:latin typeface="Tmon몬소리 Black" panose="02000A03000000000000" pitchFamily="2" charset="-127"/>
                <a:ea typeface="Tmon몬소리 Black" panose="02000A03000000000000" pitchFamily="2" charset="-127"/>
              </a:rPr>
              <a:t>2020 Capstone Design </a:t>
            </a:r>
          </a:p>
          <a:p>
            <a:pPr algn="ctr"/>
            <a:r>
              <a:rPr lang="en-US" altLang="ko-KR" sz="3200" dirty="0">
                <a:solidFill>
                  <a:srgbClr val="756E5F"/>
                </a:solidFill>
                <a:latin typeface="Tmon몬소리 Black" panose="02000A03000000000000" pitchFamily="2" charset="-127"/>
                <a:ea typeface="Tmon몬소리 Black" panose="02000A03000000000000" pitchFamily="2" charset="-127"/>
              </a:rPr>
              <a:t>Development of a Drowsiness Recognition LMS using Azure cognitive service</a:t>
            </a:r>
          </a:p>
        </p:txBody>
      </p:sp>
      <p:sp>
        <p:nvSpPr>
          <p:cNvPr id="17" name="직사각형 16"/>
          <p:cNvSpPr/>
          <p:nvPr/>
        </p:nvSpPr>
        <p:spPr>
          <a:xfrm>
            <a:off x="9369511" y="2713038"/>
            <a:ext cx="117389" cy="158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756E5F"/>
              </a:solidFill>
            </a:endParaRPr>
          </a:p>
        </p:txBody>
      </p:sp>
      <p:sp>
        <p:nvSpPr>
          <p:cNvPr id="18" name="직사각형 17"/>
          <p:cNvSpPr/>
          <p:nvPr/>
        </p:nvSpPr>
        <p:spPr>
          <a:xfrm>
            <a:off x="9700639" y="2713038"/>
            <a:ext cx="165100" cy="158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756E5F"/>
              </a:solidFill>
            </a:endParaRPr>
          </a:p>
        </p:txBody>
      </p:sp>
      <p:sp>
        <p:nvSpPr>
          <p:cNvPr id="19" name="직사각형 18"/>
          <p:cNvSpPr/>
          <p:nvPr/>
        </p:nvSpPr>
        <p:spPr>
          <a:xfrm>
            <a:off x="9524884" y="2713038"/>
            <a:ext cx="53203" cy="158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756E5F"/>
              </a:solidFill>
            </a:endParaRPr>
          </a:p>
        </p:txBody>
      </p:sp>
      <p:sp>
        <p:nvSpPr>
          <p:cNvPr id="20" name="직사각형 19"/>
          <p:cNvSpPr/>
          <p:nvPr/>
        </p:nvSpPr>
        <p:spPr>
          <a:xfrm>
            <a:off x="9625596" y="2713038"/>
            <a:ext cx="36000" cy="158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756E5F"/>
              </a:solidFill>
            </a:endParaRPr>
          </a:p>
        </p:txBody>
      </p:sp>
      <p:sp>
        <p:nvSpPr>
          <p:cNvPr id="21" name="직사각형 20"/>
          <p:cNvSpPr/>
          <p:nvPr/>
        </p:nvSpPr>
        <p:spPr>
          <a:xfrm>
            <a:off x="9295591" y="2713038"/>
            <a:ext cx="18000" cy="158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756E5F"/>
              </a:solidFill>
            </a:endParaRPr>
          </a:p>
        </p:txBody>
      </p:sp>
      <p:sp>
        <p:nvSpPr>
          <p:cNvPr id="22" name="직사각형 21"/>
          <p:cNvSpPr/>
          <p:nvPr/>
        </p:nvSpPr>
        <p:spPr>
          <a:xfrm>
            <a:off x="10075890" y="2713038"/>
            <a:ext cx="18000" cy="158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756E5F"/>
              </a:solidFill>
            </a:endParaRPr>
          </a:p>
        </p:txBody>
      </p:sp>
      <p:sp>
        <p:nvSpPr>
          <p:cNvPr id="23" name="직사각형 22"/>
          <p:cNvSpPr/>
          <p:nvPr/>
        </p:nvSpPr>
        <p:spPr>
          <a:xfrm>
            <a:off x="9902709" y="2713038"/>
            <a:ext cx="53203" cy="158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756E5F"/>
              </a:solidFill>
            </a:endParaRPr>
          </a:p>
        </p:txBody>
      </p:sp>
      <p:sp>
        <p:nvSpPr>
          <p:cNvPr id="24" name="직사각형 23"/>
          <p:cNvSpPr/>
          <p:nvPr/>
        </p:nvSpPr>
        <p:spPr>
          <a:xfrm>
            <a:off x="10003421" y="2713038"/>
            <a:ext cx="36000" cy="158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756E5F"/>
              </a:solidFill>
            </a:endParaRPr>
          </a:p>
        </p:txBody>
      </p:sp>
      <p:sp>
        <p:nvSpPr>
          <p:cNvPr id="29" name="직사각형 28"/>
          <p:cNvSpPr/>
          <p:nvPr/>
        </p:nvSpPr>
        <p:spPr>
          <a:xfrm>
            <a:off x="10152841" y="2713038"/>
            <a:ext cx="18000" cy="158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756E5F"/>
              </a:solidFill>
            </a:endParaRPr>
          </a:p>
        </p:txBody>
      </p:sp>
      <p:sp>
        <p:nvSpPr>
          <p:cNvPr id="14" name="직사각형 13">
            <a:extLst>
              <a:ext uri="{FF2B5EF4-FFF2-40B4-BE49-F238E27FC236}">
                <a16:creationId xmlns:a16="http://schemas.microsoft.com/office/drawing/2014/main" id="{A0530937-B144-4A5E-86E3-2A365D075FB5}"/>
              </a:ext>
            </a:extLst>
          </p:cNvPr>
          <p:cNvSpPr/>
          <p:nvPr/>
        </p:nvSpPr>
        <p:spPr>
          <a:xfrm>
            <a:off x="7823200" y="4314732"/>
            <a:ext cx="4368800" cy="1581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mon몬소리 Black" panose="02000A03000000000000" pitchFamily="2" charset="-127"/>
                <a:ea typeface="Tmon몬소리 Black" panose="02000A03000000000000" pitchFamily="2" charset="-127"/>
              </a:rPr>
              <a:t>Professor </a:t>
            </a:r>
            <a:r>
              <a:rPr lang="en-US" altLang="ko-KR" sz="2000" dirty="0" err="1">
                <a:solidFill>
                  <a:schemeClr val="tx1"/>
                </a:solidFill>
                <a:latin typeface="Tmon몬소리 Black" panose="02000A03000000000000" pitchFamily="2" charset="-127"/>
                <a:ea typeface="Tmon몬소리 Black" panose="02000A03000000000000" pitchFamily="2" charset="-127"/>
              </a:rPr>
              <a:t>Wooje</a:t>
            </a:r>
            <a:r>
              <a:rPr lang="en-US" altLang="ko-KR" sz="2000" dirty="0">
                <a:solidFill>
                  <a:schemeClr val="tx1"/>
                </a:solidFill>
                <a:latin typeface="Tmon몬소리 Black" panose="02000A03000000000000" pitchFamily="2" charset="-127"/>
                <a:ea typeface="Tmon몬소리 Black" panose="02000A03000000000000" pitchFamily="2" charset="-127"/>
              </a:rPr>
              <a:t> Kim</a:t>
            </a:r>
            <a:endParaRPr lang="ko-KR" altLang="en-US" sz="2000" dirty="0">
              <a:solidFill>
                <a:schemeClr val="tx1"/>
              </a:solidFill>
              <a:latin typeface="Tmon몬소리 Black" panose="02000A03000000000000" pitchFamily="2" charset="-127"/>
              <a:ea typeface="Tmon몬소리 Black" panose="02000A03000000000000" pitchFamily="2" charset="-127"/>
            </a:endParaRPr>
          </a:p>
          <a:p>
            <a:pPr algn="ctr"/>
            <a:r>
              <a:rPr lang="en-US" altLang="ko-KR" sz="2000" dirty="0">
                <a:solidFill>
                  <a:schemeClr val="tx1"/>
                </a:solidFill>
                <a:latin typeface="Tmon몬소리 Black" panose="02000A03000000000000" pitchFamily="2" charset="-127"/>
                <a:ea typeface="Tmon몬소리 Black" panose="02000A03000000000000" pitchFamily="2" charset="-127"/>
              </a:rPr>
              <a:t>15146303 Seongmo Goo</a:t>
            </a:r>
            <a:endParaRPr lang="ko-KR" altLang="en-US" sz="2000" dirty="0">
              <a:solidFill>
                <a:schemeClr val="tx1"/>
              </a:solidFill>
              <a:latin typeface="Tmon몬소리 Black" panose="02000A03000000000000" pitchFamily="2" charset="-127"/>
              <a:ea typeface="Tmon몬소리 Black" panose="02000A03000000000000" pitchFamily="2" charset="-127"/>
            </a:endParaRPr>
          </a:p>
          <a:p>
            <a:pPr algn="ctr"/>
            <a:r>
              <a:rPr lang="en-US" altLang="ko-KR" sz="2000" dirty="0">
                <a:solidFill>
                  <a:schemeClr val="tx1"/>
                </a:solidFill>
                <a:latin typeface="Tmon몬소리 Black" panose="02000A03000000000000" pitchFamily="2" charset="-127"/>
                <a:ea typeface="Tmon몬소리 Black" panose="02000A03000000000000" pitchFamily="2" charset="-127"/>
              </a:rPr>
              <a:t>15146319 </a:t>
            </a:r>
            <a:r>
              <a:rPr lang="en-US" altLang="ko-KR" sz="2000" dirty="0" err="1">
                <a:solidFill>
                  <a:schemeClr val="tx1"/>
                </a:solidFill>
                <a:latin typeface="Tmon몬소리 Black" panose="02000A03000000000000" pitchFamily="2" charset="-127"/>
                <a:ea typeface="Tmon몬소리 Black" panose="02000A03000000000000" pitchFamily="2" charset="-127"/>
              </a:rPr>
              <a:t>Jihoon</a:t>
            </a:r>
            <a:r>
              <a:rPr lang="ko-KR" altLang="en-US" sz="2000" dirty="0">
                <a:solidFill>
                  <a:schemeClr val="tx1"/>
                </a:solidFill>
                <a:latin typeface="Tmon몬소리 Black" panose="02000A03000000000000" pitchFamily="2" charset="-127"/>
                <a:ea typeface="Tmon몬소리 Black" panose="02000A03000000000000" pitchFamily="2" charset="-127"/>
              </a:rPr>
              <a:t> </a:t>
            </a:r>
            <a:r>
              <a:rPr lang="en-US" altLang="ko-KR" sz="2000" dirty="0">
                <a:solidFill>
                  <a:schemeClr val="tx1"/>
                </a:solidFill>
                <a:latin typeface="Tmon몬소리 Black" panose="02000A03000000000000" pitchFamily="2" charset="-127"/>
                <a:ea typeface="Tmon몬소리 Black" panose="02000A03000000000000" pitchFamily="2" charset="-127"/>
              </a:rPr>
              <a:t>Lee</a:t>
            </a:r>
            <a:endParaRPr lang="ko-KR" altLang="en-US" sz="2000" dirty="0">
              <a:solidFill>
                <a:schemeClr val="tx1"/>
              </a:solidFill>
              <a:latin typeface="Tmon몬소리 Black" panose="02000A03000000000000" pitchFamily="2" charset="-127"/>
              <a:ea typeface="Tmon몬소리 Black" panose="02000A03000000000000" pitchFamily="2" charset="-127"/>
            </a:endParaRPr>
          </a:p>
          <a:p>
            <a:pPr algn="ctr"/>
            <a:r>
              <a:rPr lang="en-US" altLang="ko-KR" sz="2000" dirty="0">
                <a:solidFill>
                  <a:schemeClr val="tx1"/>
                </a:solidFill>
                <a:latin typeface="Tmon몬소리 Black" panose="02000A03000000000000" pitchFamily="2" charset="-127"/>
                <a:ea typeface="Tmon몬소리 Black" panose="02000A03000000000000" pitchFamily="2" charset="-127"/>
              </a:rPr>
              <a:t>17102054 </a:t>
            </a:r>
            <a:r>
              <a:rPr lang="en-US" altLang="ko-KR" sz="2000" dirty="0" err="1">
                <a:solidFill>
                  <a:schemeClr val="tx1"/>
                </a:solidFill>
                <a:latin typeface="Tmon몬소리 Black" panose="02000A03000000000000" pitchFamily="2" charset="-127"/>
                <a:ea typeface="Tmon몬소리 Black" panose="02000A03000000000000" pitchFamily="2" charset="-127"/>
              </a:rPr>
              <a:t>Inkyun</a:t>
            </a:r>
            <a:r>
              <a:rPr lang="ko-KR" altLang="en-US" sz="2000" dirty="0">
                <a:solidFill>
                  <a:schemeClr val="tx1"/>
                </a:solidFill>
                <a:latin typeface="Tmon몬소리 Black" panose="02000A03000000000000" pitchFamily="2" charset="-127"/>
                <a:ea typeface="Tmon몬소리 Black" panose="02000A03000000000000" pitchFamily="2" charset="-127"/>
              </a:rPr>
              <a:t> </a:t>
            </a:r>
            <a:r>
              <a:rPr lang="en-US" altLang="ko-KR" sz="2000" dirty="0" err="1">
                <a:solidFill>
                  <a:schemeClr val="tx1"/>
                </a:solidFill>
                <a:latin typeface="Tmon몬소리 Black" panose="02000A03000000000000" pitchFamily="2" charset="-127"/>
                <a:ea typeface="Tmon몬소리 Black" panose="02000A03000000000000" pitchFamily="2" charset="-127"/>
              </a:rPr>
              <a:t>Ahn</a:t>
            </a:r>
            <a:endParaRPr lang="ko-KR" altLang="en-US" sz="2000" dirty="0">
              <a:solidFill>
                <a:schemeClr val="tx1"/>
              </a:solidFill>
              <a:latin typeface="Tmon몬소리 Black" panose="02000A03000000000000" pitchFamily="2" charset="-127"/>
              <a:ea typeface="Tmon몬소리 Black" panose="02000A03000000000000" pitchFamily="2" charset="-127"/>
            </a:endParaRPr>
          </a:p>
        </p:txBody>
      </p:sp>
    </p:spTree>
    <p:extLst>
      <p:ext uri="{BB962C8B-B14F-4D97-AF65-F5344CB8AC3E}">
        <p14:creationId xmlns:p14="http://schemas.microsoft.com/office/powerpoint/2010/main" val="335236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6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47BE6610-D478-4097-99B4-C21F7277362B}"/>
              </a:ext>
            </a:extLst>
          </p:cNvPr>
          <p:cNvGrpSpPr/>
          <p:nvPr/>
        </p:nvGrpSpPr>
        <p:grpSpPr>
          <a:xfrm>
            <a:off x="288234" y="954158"/>
            <a:ext cx="11420061" cy="5643530"/>
            <a:chOff x="357809" y="1234498"/>
            <a:chExt cx="11061054" cy="5452641"/>
          </a:xfrm>
        </p:grpSpPr>
        <p:sp>
          <p:nvSpPr>
            <p:cNvPr id="2048" name="직사각형 2047">
              <a:extLst>
                <a:ext uri="{FF2B5EF4-FFF2-40B4-BE49-F238E27FC236}">
                  <a16:creationId xmlns:a16="http://schemas.microsoft.com/office/drawing/2014/main" id="{9FC10FBC-B98C-4996-B830-F38BA37D8754}"/>
                </a:ext>
              </a:extLst>
            </p:cNvPr>
            <p:cNvSpPr/>
            <p:nvPr/>
          </p:nvSpPr>
          <p:spPr>
            <a:xfrm>
              <a:off x="8075482" y="2097966"/>
              <a:ext cx="414934" cy="4585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4" name="직사각형 3">
              <a:extLst>
                <a:ext uri="{FF2B5EF4-FFF2-40B4-BE49-F238E27FC236}">
                  <a16:creationId xmlns:a16="http://schemas.microsoft.com/office/drawing/2014/main" id="{EADCC268-6FBA-4DB0-A831-D537F023EFA3}"/>
                </a:ext>
              </a:extLst>
            </p:cNvPr>
            <p:cNvSpPr/>
            <p:nvPr/>
          </p:nvSpPr>
          <p:spPr>
            <a:xfrm>
              <a:off x="5147036" y="1832781"/>
              <a:ext cx="2290713" cy="904973"/>
            </a:xfrm>
            <a:prstGeom prst="rect">
              <a:avLst/>
            </a:prstGeom>
            <a:noFill/>
            <a:ln w="76200">
              <a:solidFill>
                <a:srgbClr val="7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Acquire a face image from a webcam</a:t>
              </a:r>
            </a:p>
          </p:txBody>
        </p:sp>
        <p:sp>
          <p:nvSpPr>
            <p:cNvPr id="6" name="직사각형 5">
              <a:extLst>
                <a:ext uri="{FF2B5EF4-FFF2-40B4-BE49-F238E27FC236}">
                  <a16:creationId xmlns:a16="http://schemas.microsoft.com/office/drawing/2014/main" id="{2BE9BB25-58C8-4B12-B37F-2328A17C1559}"/>
                </a:ext>
              </a:extLst>
            </p:cNvPr>
            <p:cNvSpPr/>
            <p:nvPr/>
          </p:nvSpPr>
          <p:spPr>
            <a:xfrm>
              <a:off x="5147036" y="3019511"/>
              <a:ext cx="2290713" cy="904973"/>
            </a:xfrm>
            <a:prstGeom prst="rect">
              <a:avLst/>
            </a:prstGeom>
            <a:noFill/>
            <a:ln w="76200">
              <a:solidFill>
                <a:srgbClr val="7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Face Analysis</a:t>
              </a:r>
            </a:p>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by using Face API</a:t>
              </a:r>
            </a:p>
          </p:txBody>
        </p:sp>
        <p:sp>
          <p:nvSpPr>
            <p:cNvPr id="8" name="직사각형 7">
              <a:extLst>
                <a:ext uri="{FF2B5EF4-FFF2-40B4-BE49-F238E27FC236}">
                  <a16:creationId xmlns:a16="http://schemas.microsoft.com/office/drawing/2014/main" id="{8BAE0AA2-7AF9-4CD0-A060-9C3F38D42A65}"/>
                </a:ext>
              </a:extLst>
            </p:cNvPr>
            <p:cNvSpPr/>
            <p:nvPr/>
          </p:nvSpPr>
          <p:spPr>
            <a:xfrm>
              <a:off x="5147036" y="4153438"/>
              <a:ext cx="2290713" cy="904973"/>
            </a:xfrm>
            <a:prstGeom prst="rect">
              <a:avLst/>
            </a:prstGeom>
            <a:noFill/>
            <a:ln w="76200">
              <a:solidFill>
                <a:srgbClr val="7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User face recognition &amp; </a:t>
              </a:r>
            </a:p>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sleep judgment</a:t>
              </a:r>
            </a:p>
          </p:txBody>
        </p:sp>
        <p:cxnSp>
          <p:nvCxnSpPr>
            <p:cNvPr id="5" name="직선 화살표 연결선 4">
              <a:extLst>
                <a:ext uri="{FF2B5EF4-FFF2-40B4-BE49-F238E27FC236}">
                  <a16:creationId xmlns:a16="http://schemas.microsoft.com/office/drawing/2014/main" id="{415E28AC-B11D-44A7-90EF-E3E5393C699A}"/>
                </a:ext>
              </a:extLst>
            </p:cNvPr>
            <p:cNvCxnSpPr>
              <a:cxnSpLocks/>
              <a:stCxn id="4" idx="2"/>
              <a:endCxn id="6" idx="0"/>
            </p:cNvCxnSpPr>
            <p:nvPr/>
          </p:nvCxnSpPr>
          <p:spPr>
            <a:xfrm>
              <a:off x="6292393" y="2737754"/>
              <a:ext cx="0" cy="28175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59E6B95-7B8D-4908-922A-692DA45474D2}"/>
                </a:ext>
              </a:extLst>
            </p:cNvPr>
            <p:cNvCxnSpPr/>
            <p:nvPr/>
          </p:nvCxnSpPr>
          <p:spPr>
            <a:xfrm>
              <a:off x="6292393" y="3904321"/>
              <a:ext cx="0" cy="28175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761C6D3-260A-4DED-896E-8CCD0A424C04}"/>
                </a:ext>
              </a:extLst>
            </p:cNvPr>
            <p:cNvCxnSpPr>
              <a:cxnSpLocks/>
              <a:stCxn id="8" idx="3"/>
              <a:endCxn id="12" idx="1"/>
            </p:cNvCxnSpPr>
            <p:nvPr/>
          </p:nvCxnSpPr>
          <p:spPr>
            <a:xfrm flipV="1">
              <a:off x="7437749" y="3898875"/>
              <a:ext cx="1690401" cy="70705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A70FC46F-6D85-43DB-8AF2-8A6612CBDCC9}"/>
                </a:ext>
              </a:extLst>
            </p:cNvPr>
            <p:cNvSpPr/>
            <p:nvPr/>
          </p:nvSpPr>
          <p:spPr>
            <a:xfrm>
              <a:off x="9128150" y="3446388"/>
              <a:ext cx="2290713" cy="904973"/>
            </a:xfrm>
            <a:prstGeom prst="rect">
              <a:avLst/>
            </a:prstGeom>
            <a:noFill/>
            <a:ln w="76200">
              <a:solidFill>
                <a:srgbClr val="7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Video control</a:t>
              </a:r>
            </a:p>
            <a:p>
              <a:pPr algn="ctr"/>
              <a:r>
                <a:rPr lang="en-US" altLang="ko-KR" sz="14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(depending on the outcome of the judgment)</a:t>
              </a:r>
              <a:endParaRPr lang="ko-KR" altLang="en-US" sz="1400" dirty="0">
                <a:solidFill>
                  <a:schemeClr val="tx1"/>
                </a:solidFill>
                <a:latin typeface="Calibri" panose="020F0502020204030204" pitchFamily="34" charset="0"/>
                <a:ea typeface="Tmon몬소리 Black" panose="02000A03000000000000" pitchFamily="2" charset="-127"/>
                <a:cs typeface="Calibri" panose="020F0502020204030204" pitchFamily="34" charset="0"/>
              </a:endParaRPr>
            </a:p>
          </p:txBody>
        </p:sp>
        <p:sp>
          <p:nvSpPr>
            <p:cNvPr id="20" name="직사각형 19">
              <a:extLst>
                <a:ext uri="{FF2B5EF4-FFF2-40B4-BE49-F238E27FC236}">
                  <a16:creationId xmlns:a16="http://schemas.microsoft.com/office/drawing/2014/main" id="{5D9E0A39-7EBD-46A0-B025-DBFE869E3B3F}"/>
                </a:ext>
              </a:extLst>
            </p:cNvPr>
            <p:cNvSpPr/>
            <p:nvPr/>
          </p:nvSpPr>
          <p:spPr>
            <a:xfrm>
              <a:off x="5147036" y="5287364"/>
              <a:ext cx="2290713" cy="904973"/>
            </a:xfrm>
            <a:prstGeom prst="rect">
              <a:avLst/>
            </a:prstGeom>
            <a:noFill/>
            <a:ln w="76200">
              <a:solidFill>
                <a:srgbClr val="7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Store analysis results in DB</a:t>
              </a:r>
            </a:p>
          </p:txBody>
        </p:sp>
        <p:cxnSp>
          <p:nvCxnSpPr>
            <p:cNvPr id="21" name="직선 화살표 연결선 20">
              <a:extLst>
                <a:ext uri="{FF2B5EF4-FFF2-40B4-BE49-F238E27FC236}">
                  <a16:creationId xmlns:a16="http://schemas.microsoft.com/office/drawing/2014/main" id="{DEDD5556-2A8D-4CFB-86C0-F947B1E30991}"/>
                </a:ext>
              </a:extLst>
            </p:cNvPr>
            <p:cNvCxnSpPr/>
            <p:nvPr/>
          </p:nvCxnSpPr>
          <p:spPr>
            <a:xfrm>
              <a:off x="6292393" y="5038247"/>
              <a:ext cx="0" cy="28175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8BEA0E82-807B-489A-B218-C49902146176}"/>
                </a:ext>
              </a:extLst>
            </p:cNvPr>
            <p:cNvSpPr/>
            <p:nvPr/>
          </p:nvSpPr>
          <p:spPr>
            <a:xfrm>
              <a:off x="9128150" y="4614277"/>
              <a:ext cx="2290713" cy="904973"/>
            </a:xfrm>
            <a:prstGeom prst="rect">
              <a:avLst/>
            </a:prstGeom>
            <a:noFill/>
            <a:ln w="76200">
              <a:solidFill>
                <a:srgbClr val="7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Video end</a:t>
              </a:r>
              <a:endParaRPr lang="ko-KR" altLang="en-US"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endParaRPr>
            </a:p>
          </p:txBody>
        </p:sp>
        <p:cxnSp>
          <p:nvCxnSpPr>
            <p:cNvPr id="23" name="직선 화살표 연결선 22">
              <a:extLst>
                <a:ext uri="{FF2B5EF4-FFF2-40B4-BE49-F238E27FC236}">
                  <a16:creationId xmlns:a16="http://schemas.microsoft.com/office/drawing/2014/main" id="{F507CA59-8768-45EC-85F2-3824EA8F94D8}"/>
                </a:ext>
              </a:extLst>
            </p:cNvPr>
            <p:cNvCxnSpPr/>
            <p:nvPr/>
          </p:nvCxnSpPr>
          <p:spPr>
            <a:xfrm>
              <a:off x="10273506" y="4351361"/>
              <a:ext cx="0" cy="28175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EC85769D-A5B2-4148-9264-EA76F34D49E3}"/>
                </a:ext>
              </a:extLst>
            </p:cNvPr>
            <p:cNvCxnSpPr>
              <a:cxnSpLocks/>
              <a:stCxn id="22" idx="1"/>
              <a:endCxn id="20" idx="3"/>
            </p:cNvCxnSpPr>
            <p:nvPr/>
          </p:nvCxnSpPr>
          <p:spPr>
            <a:xfrm flipH="1">
              <a:off x="7437749" y="5066764"/>
              <a:ext cx="1690401" cy="67308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A3CDA7D-0179-4B6D-9038-48CA0D212776}"/>
                </a:ext>
              </a:extLst>
            </p:cNvPr>
            <p:cNvSpPr/>
            <p:nvPr/>
          </p:nvSpPr>
          <p:spPr>
            <a:xfrm>
              <a:off x="9128150" y="5782166"/>
              <a:ext cx="2290713" cy="904973"/>
            </a:xfrm>
            <a:prstGeom prst="rect">
              <a:avLst/>
            </a:prstGeom>
            <a:noFill/>
            <a:ln w="76200">
              <a:solidFill>
                <a:srgbClr val="7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Analysis result page</a:t>
              </a:r>
              <a:endParaRPr lang="ko-KR" altLang="en-US"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endParaRPr>
            </a:p>
          </p:txBody>
        </p:sp>
        <p:cxnSp>
          <p:nvCxnSpPr>
            <p:cNvPr id="33" name="직선 화살표 연결선 32">
              <a:extLst>
                <a:ext uri="{FF2B5EF4-FFF2-40B4-BE49-F238E27FC236}">
                  <a16:creationId xmlns:a16="http://schemas.microsoft.com/office/drawing/2014/main" id="{99E1A3AD-E1BB-4E98-9E69-847CA7F741BF}"/>
                </a:ext>
              </a:extLst>
            </p:cNvPr>
            <p:cNvCxnSpPr/>
            <p:nvPr/>
          </p:nvCxnSpPr>
          <p:spPr>
            <a:xfrm>
              <a:off x="10273506" y="5519250"/>
              <a:ext cx="0" cy="28175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D16CDBB7-C61B-424A-980E-8290B722F74A}"/>
                </a:ext>
              </a:extLst>
            </p:cNvPr>
            <p:cNvCxnSpPr>
              <a:cxnSpLocks/>
              <a:stCxn id="20" idx="3"/>
              <a:endCxn id="28" idx="1"/>
            </p:cNvCxnSpPr>
            <p:nvPr/>
          </p:nvCxnSpPr>
          <p:spPr>
            <a:xfrm>
              <a:off x="7437749" y="5739851"/>
              <a:ext cx="1690401" cy="49480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C43F4F81-FDF0-4C41-9B02-0A4E941B7C49}"/>
                </a:ext>
              </a:extLst>
            </p:cNvPr>
            <p:cNvSpPr/>
            <p:nvPr/>
          </p:nvSpPr>
          <p:spPr>
            <a:xfrm>
              <a:off x="357809" y="1832781"/>
              <a:ext cx="3915679" cy="904973"/>
            </a:xfrm>
            <a:prstGeom prst="rect">
              <a:avLst/>
            </a:prstGeom>
            <a:noFill/>
            <a:ln w="76200">
              <a:solidFill>
                <a:srgbClr val="7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Load test result value</a:t>
              </a:r>
            </a:p>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(Snow threshold, user photo, etc.)</a:t>
              </a:r>
              <a:endParaRPr lang="ko-KR" altLang="en-US"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endParaRPr>
            </a:p>
          </p:txBody>
        </p:sp>
        <p:cxnSp>
          <p:nvCxnSpPr>
            <p:cNvPr id="41" name="직선 화살표 연결선 40">
              <a:extLst>
                <a:ext uri="{FF2B5EF4-FFF2-40B4-BE49-F238E27FC236}">
                  <a16:creationId xmlns:a16="http://schemas.microsoft.com/office/drawing/2014/main" id="{21289077-3A88-4D2C-A2C5-577C1F5C4761}"/>
                </a:ext>
              </a:extLst>
            </p:cNvPr>
            <p:cNvCxnSpPr>
              <a:cxnSpLocks/>
              <a:stCxn id="38" idx="3"/>
              <a:endCxn id="4" idx="1"/>
            </p:cNvCxnSpPr>
            <p:nvPr/>
          </p:nvCxnSpPr>
          <p:spPr>
            <a:xfrm>
              <a:off x="4273488" y="2285268"/>
              <a:ext cx="87354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78E82117-40AF-45A0-9BAD-2BC648A28630}"/>
                </a:ext>
              </a:extLst>
            </p:cNvPr>
            <p:cNvSpPr/>
            <p:nvPr/>
          </p:nvSpPr>
          <p:spPr>
            <a:xfrm>
              <a:off x="357809" y="5266206"/>
              <a:ext cx="3915679" cy="947289"/>
            </a:xfrm>
            <a:prstGeom prst="rect">
              <a:avLst/>
            </a:prstGeom>
            <a:noFill/>
            <a:ln w="76200">
              <a:solidFill>
                <a:srgbClr val="7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 </a:t>
              </a: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Save results for users by course</a:t>
              </a:r>
            </a:p>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(Sleeping Status, Emotion, Posture)</a:t>
              </a:r>
              <a:endParaRPr lang="ko-KR" altLang="en-US"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endParaRPr>
            </a:p>
          </p:txBody>
        </p:sp>
        <p:cxnSp>
          <p:nvCxnSpPr>
            <p:cNvPr id="48" name="직선 화살표 연결선 47">
              <a:extLst>
                <a:ext uri="{FF2B5EF4-FFF2-40B4-BE49-F238E27FC236}">
                  <a16:creationId xmlns:a16="http://schemas.microsoft.com/office/drawing/2014/main" id="{10193151-BC51-4D97-BCFE-16B77D7E652F}"/>
                </a:ext>
              </a:extLst>
            </p:cNvPr>
            <p:cNvCxnSpPr>
              <a:cxnSpLocks/>
              <a:stCxn id="20" idx="1"/>
              <a:endCxn id="45" idx="3"/>
            </p:cNvCxnSpPr>
            <p:nvPr/>
          </p:nvCxnSpPr>
          <p:spPr>
            <a:xfrm flipH="1">
              <a:off x="4273488" y="5739851"/>
              <a:ext cx="87354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B74D3DD-6A04-49A0-906E-A1808C9FD555}"/>
                </a:ext>
              </a:extLst>
            </p:cNvPr>
            <p:cNvSpPr txBox="1"/>
            <p:nvPr/>
          </p:nvSpPr>
          <p:spPr>
            <a:xfrm>
              <a:off x="1371339" y="1239944"/>
              <a:ext cx="2105961" cy="400110"/>
            </a:xfrm>
            <a:prstGeom prst="rect">
              <a:avLst/>
            </a:prstGeom>
            <a:noFill/>
          </p:spPr>
          <p:txBody>
            <a:bodyPr wrap="none" rtlCol="0">
              <a:spAutoFit/>
            </a:bodyPr>
            <a:lstStyle/>
            <a:p>
              <a:r>
                <a:rPr lang="en-US" altLang="ko-KR" sz="2000" dirty="0">
                  <a:solidFill>
                    <a:srgbClr val="FFC000"/>
                  </a:solidFill>
                  <a:latin typeface="Calibri" panose="020F0502020204030204" pitchFamily="34" charset="0"/>
                  <a:ea typeface="Tmon몬소리 Black" panose="02000A03000000000000" pitchFamily="2" charset="-127"/>
                  <a:cs typeface="Calibri" panose="020F0502020204030204" pitchFamily="34" charset="0"/>
                </a:rPr>
                <a:t>Database (MySQL)</a:t>
              </a:r>
              <a:endParaRPr lang="ko-KR" altLang="en-US" sz="2000" dirty="0">
                <a:solidFill>
                  <a:srgbClr val="FFC000"/>
                </a:solidFill>
                <a:latin typeface="Calibri" panose="020F0502020204030204" pitchFamily="34" charset="0"/>
                <a:ea typeface="Tmon몬소리 Black" panose="02000A03000000000000" pitchFamily="2" charset="-127"/>
                <a:cs typeface="Calibri" panose="020F0502020204030204" pitchFamily="34" charset="0"/>
              </a:endParaRPr>
            </a:p>
          </p:txBody>
        </p:sp>
        <p:sp>
          <p:nvSpPr>
            <p:cNvPr id="53" name="TextBox 52">
              <a:extLst>
                <a:ext uri="{FF2B5EF4-FFF2-40B4-BE49-F238E27FC236}">
                  <a16:creationId xmlns:a16="http://schemas.microsoft.com/office/drawing/2014/main" id="{FB4D158A-DA4A-4390-8FAE-F74E74F3CCF0}"/>
                </a:ext>
              </a:extLst>
            </p:cNvPr>
            <p:cNvSpPr txBox="1"/>
            <p:nvPr/>
          </p:nvSpPr>
          <p:spPr>
            <a:xfrm>
              <a:off x="5022653" y="1239944"/>
              <a:ext cx="2120517" cy="400110"/>
            </a:xfrm>
            <a:prstGeom prst="rect">
              <a:avLst/>
            </a:prstGeom>
            <a:noFill/>
          </p:spPr>
          <p:txBody>
            <a:bodyPr wrap="none" rtlCol="0">
              <a:spAutoFit/>
            </a:bodyPr>
            <a:lstStyle/>
            <a:p>
              <a:r>
                <a:rPr lang="en-US" altLang="ko-KR" sz="2000" dirty="0">
                  <a:solidFill>
                    <a:srgbClr val="FFC000"/>
                  </a:solidFill>
                  <a:latin typeface="Calibri" panose="020F0502020204030204" pitchFamily="34" charset="0"/>
                  <a:ea typeface="Tmon몬소리 Black" panose="02000A03000000000000" pitchFamily="2" charset="-127"/>
                  <a:cs typeface="Calibri" panose="020F0502020204030204" pitchFamily="34" charset="0"/>
                </a:rPr>
                <a:t>Algorithm(Python)</a:t>
              </a:r>
              <a:endParaRPr lang="ko-KR" altLang="en-US" sz="2000" dirty="0">
                <a:solidFill>
                  <a:srgbClr val="FFC000"/>
                </a:solidFill>
                <a:latin typeface="Calibri" panose="020F0502020204030204" pitchFamily="34" charset="0"/>
                <a:ea typeface="Tmon몬소리 Black" panose="02000A03000000000000" pitchFamily="2" charset="-127"/>
                <a:cs typeface="Calibri" panose="020F0502020204030204" pitchFamily="34" charset="0"/>
              </a:endParaRPr>
            </a:p>
          </p:txBody>
        </p:sp>
        <p:sp>
          <p:nvSpPr>
            <p:cNvPr id="55" name="TextBox 54">
              <a:extLst>
                <a:ext uri="{FF2B5EF4-FFF2-40B4-BE49-F238E27FC236}">
                  <a16:creationId xmlns:a16="http://schemas.microsoft.com/office/drawing/2014/main" id="{C7CC000B-44A1-4F9D-9836-44919A8BD3E1}"/>
                </a:ext>
              </a:extLst>
            </p:cNvPr>
            <p:cNvSpPr txBox="1"/>
            <p:nvPr/>
          </p:nvSpPr>
          <p:spPr>
            <a:xfrm>
              <a:off x="9096741" y="1234498"/>
              <a:ext cx="1889428" cy="400110"/>
            </a:xfrm>
            <a:prstGeom prst="rect">
              <a:avLst/>
            </a:prstGeom>
            <a:noFill/>
          </p:spPr>
          <p:txBody>
            <a:bodyPr wrap="none" rtlCol="0">
              <a:spAutoFit/>
            </a:bodyPr>
            <a:lstStyle/>
            <a:p>
              <a:r>
                <a:rPr lang="en-US" altLang="ko-KR" sz="2000" dirty="0">
                  <a:solidFill>
                    <a:srgbClr val="FFC000"/>
                  </a:solidFill>
                  <a:latin typeface="Calibri" panose="020F0502020204030204" pitchFamily="34" charset="0"/>
                  <a:ea typeface="Tmon몬소리 Black" panose="02000A03000000000000" pitchFamily="2" charset="-127"/>
                  <a:cs typeface="Calibri" panose="020F0502020204030204" pitchFamily="34" charset="0"/>
                </a:rPr>
                <a:t>View(JavaScript)</a:t>
              </a:r>
              <a:endParaRPr lang="ko-KR" altLang="en-US" sz="2000" dirty="0">
                <a:solidFill>
                  <a:srgbClr val="FFC000"/>
                </a:solidFill>
                <a:latin typeface="Calibri" panose="020F0502020204030204" pitchFamily="34" charset="0"/>
                <a:ea typeface="Tmon몬소리 Black" panose="02000A03000000000000" pitchFamily="2" charset="-127"/>
                <a:cs typeface="Calibri" panose="020F0502020204030204" pitchFamily="34" charset="0"/>
              </a:endParaRPr>
            </a:p>
          </p:txBody>
        </p:sp>
        <p:sp>
          <p:nvSpPr>
            <p:cNvPr id="59" name="직사각형 58">
              <a:extLst>
                <a:ext uri="{FF2B5EF4-FFF2-40B4-BE49-F238E27FC236}">
                  <a16:creationId xmlns:a16="http://schemas.microsoft.com/office/drawing/2014/main" id="{CB57FDED-9D0D-4E27-AB5A-361E0A3AA2AA}"/>
                </a:ext>
              </a:extLst>
            </p:cNvPr>
            <p:cNvSpPr/>
            <p:nvPr/>
          </p:nvSpPr>
          <p:spPr>
            <a:xfrm>
              <a:off x="9128150" y="1826234"/>
              <a:ext cx="2290713" cy="904973"/>
            </a:xfrm>
            <a:prstGeom prst="rect">
              <a:avLst/>
            </a:prstGeom>
            <a:noFill/>
            <a:ln w="76200">
              <a:solidFill>
                <a:srgbClr val="7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rPr>
                <a:t>Video start</a:t>
              </a:r>
              <a:endParaRPr lang="ko-KR" altLang="en-US" sz="2000" dirty="0">
                <a:solidFill>
                  <a:schemeClr val="tx1"/>
                </a:solidFill>
                <a:latin typeface="Calibri" panose="020F0502020204030204" pitchFamily="34" charset="0"/>
                <a:ea typeface="Tmon몬소리 Black" panose="02000A03000000000000" pitchFamily="2" charset="-127"/>
                <a:cs typeface="Calibri" panose="020F0502020204030204" pitchFamily="34" charset="0"/>
              </a:endParaRPr>
            </a:p>
          </p:txBody>
        </p:sp>
        <p:cxnSp>
          <p:nvCxnSpPr>
            <p:cNvPr id="62" name="직선 화살표 연결선 61">
              <a:extLst>
                <a:ext uri="{FF2B5EF4-FFF2-40B4-BE49-F238E27FC236}">
                  <a16:creationId xmlns:a16="http://schemas.microsoft.com/office/drawing/2014/main" id="{64039F37-6824-454C-942E-53C9110229AB}"/>
                </a:ext>
              </a:extLst>
            </p:cNvPr>
            <p:cNvCxnSpPr>
              <a:cxnSpLocks/>
              <a:stCxn id="59" idx="1"/>
              <a:endCxn id="4" idx="3"/>
            </p:cNvCxnSpPr>
            <p:nvPr/>
          </p:nvCxnSpPr>
          <p:spPr>
            <a:xfrm flipH="1">
              <a:off x="7437749" y="2278721"/>
              <a:ext cx="1690401" cy="654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02D147AE-69A9-49A1-A6A1-C60408CAAB11}"/>
                </a:ext>
              </a:extLst>
            </p:cNvPr>
            <p:cNvCxnSpPr>
              <a:cxnSpLocks/>
              <a:stCxn id="12" idx="1"/>
            </p:cNvCxnSpPr>
            <p:nvPr/>
          </p:nvCxnSpPr>
          <p:spPr>
            <a:xfrm flipH="1" flipV="1">
              <a:off x="7538308" y="2409165"/>
              <a:ext cx="1589842" cy="14897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58" name="TextBox 2057">
              <a:extLst>
                <a:ext uri="{FF2B5EF4-FFF2-40B4-BE49-F238E27FC236}">
                  <a16:creationId xmlns:a16="http://schemas.microsoft.com/office/drawing/2014/main" id="{26F4A3A7-4819-4E12-A17A-205CDD5F43E4}"/>
                </a:ext>
              </a:extLst>
            </p:cNvPr>
            <p:cNvSpPr txBox="1"/>
            <p:nvPr/>
          </p:nvSpPr>
          <p:spPr>
            <a:xfrm>
              <a:off x="7437749" y="1411179"/>
              <a:ext cx="1670842" cy="646331"/>
            </a:xfrm>
            <a:prstGeom prst="rect">
              <a:avLst/>
            </a:prstGeom>
            <a:noFill/>
          </p:spPr>
          <p:txBody>
            <a:bodyPr wrap="none" rtlCol="0">
              <a:spAutoFit/>
            </a:bodyPr>
            <a:lstStyle/>
            <a:p>
              <a:pPr algn="ctr"/>
              <a:r>
                <a:rPr lang="en-US" altLang="ko-KR" b="1" dirty="0">
                  <a:solidFill>
                    <a:srgbClr val="FF0000"/>
                  </a:solidFill>
                  <a:latin typeface="Calibri" panose="020F0502020204030204" pitchFamily="34" charset="0"/>
                  <a:ea typeface="Tmon몬소리 Black" panose="02000A03000000000000" pitchFamily="2" charset="-127"/>
                  <a:cs typeface="Calibri" panose="020F0502020204030204" pitchFamily="34" charset="0"/>
                </a:rPr>
                <a:t>Web Socket</a:t>
              </a:r>
            </a:p>
            <a:p>
              <a:pPr algn="ctr"/>
              <a:r>
                <a:rPr lang="en-US" altLang="ko-KR" b="1" dirty="0">
                  <a:solidFill>
                    <a:srgbClr val="FF0000"/>
                  </a:solidFill>
                  <a:latin typeface="Calibri" panose="020F0502020204030204" pitchFamily="34" charset="0"/>
                  <a:ea typeface="Tmon몬소리 Black" panose="02000A03000000000000" pitchFamily="2" charset="-127"/>
                  <a:cs typeface="Calibri" panose="020F0502020204030204" pitchFamily="34" charset="0"/>
                </a:rPr>
                <a:t>communication</a:t>
              </a:r>
            </a:p>
          </p:txBody>
        </p:sp>
      </p:grpSp>
      <p:sp>
        <p:nvSpPr>
          <p:cNvPr id="36" name="직사각형 35">
            <a:extLst>
              <a:ext uri="{FF2B5EF4-FFF2-40B4-BE49-F238E27FC236}">
                <a16:creationId xmlns:a16="http://schemas.microsoft.com/office/drawing/2014/main" id="{80DD8669-40F6-4444-B4CC-485EEC05A84A}"/>
              </a:ext>
            </a:extLst>
          </p:cNvPr>
          <p:cNvSpPr/>
          <p:nvPr/>
        </p:nvSpPr>
        <p:spPr>
          <a:xfrm>
            <a:off x="0" y="0"/>
            <a:ext cx="12192000" cy="720000"/>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prstClr val="white"/>
                </a:solidFill>
                <a:latin typeface="Tmon몬소리 Black" panose="02000A03000000000000" pitchFamily="2" charset="-127"/>
                <a:ea typeface="Tmon몬소리 Black" panose="02000A03000000000000" pitchFamily="2" charset="-127"/>
              </a:rPr>
              <a:t>2. Process flow chart</a:t>
            </a:r>
          </a:p>
        </p:txBody>
      </p:sp>
    </p:spTree>
    <p:extLst>
      <p:ext uri="{BB962C8B-B14F-4D97-AF65-F5344CB8AC3E}">
        <p14:creationId xmlns:p14="http://schemas.microsoft.com/office/powerpoint/2010/main" val="3748192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4C8901-4A64-4107-8D07-059CF2F0E08F}"/>
              </a:ext>
            </a:extLst>
          </p:cNvPr>
          <p:cNvSpPr txBox="1"/>
          <p:nvPr/>
        </p:nvSpPr>
        <p:spPr>
          <a:xfrm>
            <a:off x="0" y="2835849"/>
            <a:ext cx="12192000" cy="3970318"/>
          </a:xfrm>
          <a:prstGeom prst="rect">
            <a:avLst/>
          </a:prstGeom>
          <a:noFill/>
        </p:spPr>
        <p:txBody>
          <a:bodyPr wrap="square" rtlCol="0">
            <a:spAutoFit/>
          </a:bodyPr>
          <a:lstStyle/>
          <a:p>
            <a:r>
              <a:rPr lang="en-US" altLang="ko-KR" dirty="0">
                <a:latin typeface="Tmon몬소리 Black" panose="02000A03000000000000" pitchFamily="2" charset="-127"/>
                <a:ea typeface="Tmon몬소리 Black" panose="02000A03000000000000" pitchFamily="2" charset="-127"/>
              </a:rPr>
              <a:t>Using the Azure Face API, the specific location of the face is extracted from each point and the threshold is calculated.</a:t>
            </a:r>
          </a:p>
          <a:p>
            <a:r>
              <a:rPr lang="en-US" altLang="ko-KR" dirty="0">
                <a:latin typeface="Tmon몬소리 Black" panose="02000A03000000000000" pitchFamily="2" charset="-127"/>
                <a:ea typeface="Tmon몬소리 Black" panose="02000A03000000000000" pitchFamily="2" charset="-127"/>
              </a:rPr>
              <a:t>The calculated EAR (Eye Average Ratio) has a non-zero numerical value when the eyes are open, and a value close to zero when the eyes are closed. </a:t>
            </a:r>
          </a:p>
          <a:p>
            <a:r>
              <a:rPr lang="en-US" altLang="ko-KR" dirty="0">
                <a:latin typeface="Tmon몬소리 Black" panose="02000A03000000000000" pitchFamily="2" charset="-127"/>
                <a:ea typeface="Tmon몬소리 Black" panose="02000A03000000000000" pitchFamily="2" charset="-127"/>
              </a:rPr>
              <a:t>Thresholds are calculated using the average EAR value with eyes open for 7 seconds and the average EAR value with eyes closed.</a:t>
            </a:r>
          </a:p>
          <a:p>
            <a:r>
              <a:rPr lang="en-US" altLang="ko-KR" dirty="0">
                <a:latin typeface="Tmon몬소리 Black" panose="02000A03000000000000" pitchFamily="2" charset="-127"/>
                <a:ea typeface="Tmon몬소리 Black" panose="02000A03000000000000" pitchFamily="2" charset="-127"/>
              </a:rPr>
              <a:t>Thresholds are used to check learners' real-time sleepiness</a:t>
            </a:r>
          </a:p>
          <a:p>
            <a:endParaRPr lang="en-US" altLang="ko-KR" dirty="0">
              <a:latin typeface="Tmon몬소리 Black" panose="02000A03000000000000" pitchFamily="2" charset="-127"/>
              <a:ea typeface="Tmon몬소리 Black" panose="02000A03000000000000" pitchFamily="2" charset="-127"/>
            </a:endParaRPr>
          </a:p>
          <a:p>
            <a:r>
              <a:rPr lang="en-US" altLang="ko-KR" dirty="0">
                <a:latin typeface="Tmon몬소리 Black" panose="02000A03000000000000" pitchFamily="2" charset="-127"/>
                <a:ea typeface="Tmon몬소리 Black" panose="02000A03000000000000" pitchFamily="2" charset="-127"/>
              </a:rPr>
              <a:t>- Criteria 1: The first alarm (approximately 0.9 seconds) sounds between the sleep phase 1 and 2.</a:t>
            </a:r>
          </a:p>
          <a:p>
            <a:r>
              <a:rPr lang="en-US" altLang="ko-KR" dirty="0">
                <a:latin typeface="Tmon몬소리 Black" panose="02000A03000000000000" pitchFamily="2" charset="-127"/>
                <a:ea typeface="Tmon몬소리 Black" panose="02000A03000000000000" pitchFamily="2" charset="-127"/>
              </a:rPr>
              <a:t>- Criteria 2: If you are repeatedly drowsy for less than 15 seconds, the sleep phase starts at 1 and the alarm goes up to 0 continuously.</a:t>
            </a:r>
          </a:p>
          <a:p>
            <a:r>
              <a:rPr lang="en-US" altLang="ko-KR" dirty="0">
                <a:latin typeface="Tmon몬소리 Black" panose="02000A03000000000000" pitchFamily="2" charset="-127"/>
                <a:ea typeface="Tmon몬소리 Black" panose="02000A03000000000000" pitchFamily="2" charset="-127"/>
              </a:rPr>
              <a:t>- Criteria 3: The first alarm sounds level1, the second alarm sounds level 2, and the third alarm sounds level 3.</a:t>
            </a:r>
          </a:p>
          <a:p>
            <a:r>
              <a:rPr lang="en-US" altLang="ko-KR" dirty="0">
                <a:latin typeface="Tmon몬소리 Black" panose="02000A03000000000000" pitchFamily="2" charset="-127"/>
                <a:ea typeface="Tmon몬소리 Black" panose="02000A03000000000000" pitchFamily="2" charset="-127"/>
              </a:rPr>
              <a:t>- Criteria 4: If you don't doze for more than 30 seconds, set to step 2.</a:t>
            </a:r>
            <a:endParaRPr lang="ko-KR" altLang="en-US" sz="1600" dirty="0">
              <a:latin typeface="Tmon몬소리 Black" panose="02000A03000000000000" pitchFamily="2" charset="-127"/>
              <a:ea typeface="Tmon몬소리 Black" panose="02000A03000000000000" pitchFamily="2" charset="-127"/>
            </a:endParaRPr>
          </a:p>
        </p:txBody>
      </p:sp>
      <p:sp>
        <p:nvSpPr>
          <p:cNvPr id="5" name="직사각형 4">
            <a:extLst>
              <a:ext uri="{FF2B5EF4-FFF2-40B4-BE49-F238E27FC236}">
                <a16:creationId xmlns:a16="http://schemas.microsoft.com/office/drawing/2014/main" id="{14C2B48D-B297-440C-B8C4-FD0E67D84A6F}"/>
              </a:ext>
            </a:extLst>
          </p:cNvPr>
          <p:cNvSpPr/>
          <p:nvPr/>
        </p:nvSpPr>
        <p:spPr>
          <a:xfrm>
            <a:off x="0" y="0"/>
            <a:ext cx="12192000" cy="720000"/>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prstClr val="white"/>
                </a:solidFill>
                <a:latin typeface="Tmon몬소리 Black" panose="02000A03000000000000" pitchFamily="2" charset="-127"/>
                <a:ea typeface="Tmon몬소리 Black" panose="02000A03000000000000" pitchFamily="2" charset="-127"/>
              </a:rPr>
              <a:t>2. Key screens</a:t>
            </a:r>
          </a:p>
        </p:txBody>
      </p:sp>
      <p:sp>
        <p:nvSpPr>
          <p:cNvPr id="8" name="TextBox 7">
            <a:extLst>
              <a:ext uri="{FF2B5EF4-FFF2-40B4-BE49-F238E27FC236}">
                <a16:creationId xmlns:a16="http://schemas.microsoft.com/office/drawing/2014/main" id="{B8A0BEA5-3DDC-46EA-AC3B-2B196F68A5C6}"/>
              </a:ext>
            </a:extLst>
          </p:cNvPr>
          <p:cNvSpPr txBox="1"/>
          <p:nvPr/>
        </p:nvSpPr>
        <p:spPr>
          <a:xfrm>
            <a:off x="4465335" y="754968"/>
            <a:ext cx="2560829" cy="369332"/>
          </a:xfrm>
          <a:prstGeom prst="rect">
            <a:avLst/>
          </a:prstGeom>
          <a:noFill/>
        </p:spPr>
        <p:txBody>
          <a:bodyPr wrap="none" rtlCol="0">
            <a:spAutoFit/>
          </a:bodyPr>
          <a:lstStyle/>
          <a:p>
            <a:r>
              <a:rPr lang="en-US" altLang="ko-KR" b="1" dirty="0"/>
              <a:t>3 Level of drowsiness</a:t>
            </a:r>
            <a:endParaRPr lang="ko-KR" altLang="en-US" b="1" dirty="0"/>
          </a:p>
        </p:txBody>
      </p:sp>
      <p:pic>
        <p:nvPicPr>
          <p:cNvPr id="9" name="Picture 6">
            <a:extLst>
              <a:ext uri="{FF2B5EF4-FFF2-40B4-BE49-F238E27FC236}">
                <a16:creationId xmlns:a16="http://schemas.microsoft.com/office/drawing/2014/main" id="{5B8F6FEA-7C84-4094-BDD5-D504ED66CD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8001" y="754968"/>
            <a:ext cx="4054268" cy="1998171"/>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a:extLst>
              <a:ext uri="{FF2B5EF4-FFF2-40B4-BE49-F238E27FC236}">
                <a16:creationId xmlns:a16="http://schemas.microsoft.com/office/drawing/2014/main" id="{4EF319BE-3127-4777-B319-19F396A58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164" y="1349507"/>
            <a:ext cx="4307817" cy="1261135"/>
          </a:xfrm>
          <a:prstGeom prst="rect">
            <a:avLst/>
          </a:prstGeom>
        </p:spPr>
      </p:pic>
      <p:pic>
        <p:nvPicPr>
          <p:cNvPr id="11" name="그림 10">
            <a:extLst>
              <a:ext uri="{FF2B5EF4-FFF2-40B4-BE49-F238E27FC236}">
                <a16:creationId xmlns:a16="http://schemas.microsoft.com/office/drawing/2014/main" id="{265179C7-897C-4225-AE3C-591DDABB6D79}"/>
              </a:ext>
            </a:extLst>
          </p:cNvPr>
          <p:cNvPicPr>
            <a:picLocks noChangeAspect="1"/>
          </p:cNvPicPr>
          <p:nvPr/>
        </p:nvPicPr>
        <p:blipFill>
          <a:blip r:embed="rId4"/>
          <a:stretch>
            <a:fillRect/>
          </a:stretch>
        </p:blipFill>
        <p:spPr>
          <a:xfrm>
            <a:off x="4534000" y="1194823"/>
            <a:ext cx="2423497" cy="1415819"/>
          </a:xfrm>
          <a:prstGeom prst="rect">
            <a:avLst/>
          </a:prstGeom>
        </p:spPr>
      </p:pic>
      <p:sp>
        <p:nvSpPr>
          <p:cNvPr id="12" name="TextBox 11">
            <a:extLst>
              <a:ext uri="{FF2B5EF4-FFF2-40B4-BE49-F238E27FC236}">
                <a16:creationId xmlns:a16="http://schemas.microsoft.com/office/drawing/2014/main" id="{C0CC544E-E754-4276-93CD-4AC366E1664F}"/>
              </a:ext>
            </a:extLst>
          </p:cNvPr>
          <p:cNvSpPr txBox="1"/>
          <p:nvPr/>
        </p:nvSpPr>
        <p:spPr>
          <a:xfrm>
            <a:off x="542075" y="466149"/>
            <a:ext cx="2949778" cy="923330"/>
          </a:xfrm>
          <a:prstGeom prst="rect">
            <a:avLst/>
          </a:prstGeom>
          <a:noFill/>
        </p:spPr>
        <p:txBody>
          <a:bodyPr wrap="square" rtlCol="0">
            <a:spAutoFit/>
          </a:bodyPr>
          <a:lstStyle/>
          <a:p>
            <a:endParaRPr lang="en-US" altLang="ko-KR" b="1" dirty="0"/>
          </a:p>
          <a:p>
            <a:r>
              <a:rPr lang="en-US" altLang="ko-KR" b="1" dirty="0"/>
              <a:t>Face specific position &amp; calculation formula</a:t>
            </a:r>
            <a:endParaRPr lang="ko-KR" altLang="en-US" b="1" dirty="0"/>
          </a:p>
        </p:txBody>
      </p:sp>
    </p:spTree>
    <p:extLst>
      <p:ext uri="{BB962C8B-B14F-4D97-AF65-F5344CB8AC3E}">
        <p14:creationId xmlns:p14="http://schemas.microsoft.com/office/powerpoint/2010/main" val="4103597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035E82-B776-4620-AB11-08A9471095D9}"/>
              </a:ext>
            </a:extLst>
          </p:cNvPr>
          <p:cNvSpPr txBox="1"/>
          <p:nvPr/>
        </p:nvSpPr>
        <p:spPr>
          <a:xfrm>
            <a:off x="-1" y="-4465"/>
            <a:ext cx="6096001" cy="738664"/>
          </a:xfrm>
          <a:prstGeom prst="rect">
            <a:avLst/>
          </a:prstGeom>
          <a:noFill/>
        </p:spPr>
        <p:txBody>
          <a:bodyPr wrap="square" rtlCol="0">
            <a:spAutoFit/>
          </a:bodyPr>
          <a:lstStyle/>
          <a:p>
            <a:r>
              <a:rPr lang="ko-KR" altLang="en-US" sz="4200" dirty="0"/>
              <a:t>프로세스 흐름도</a:t>
            </a:r>
          </a:p>
        </p:txBody>
      </p:sp>
      <p:sp>
        <p:nvSpPr>
          <p:cNvPr id="4" name="직사각형 3">
            <a:extLst>
              <a:ext uri="{FF2B5EF4-FFF2-40B4-BE49-F238E27FC236}">
                <a16:creationId xmlns:a16="http://schemas.microsoft.com/office/drawing/2014/main" id="{0BD49DCE-8B66-4EAB-9A55-72E2728B5413}"/>
              </a:ext>
            </a:extLst>
          </p:cNvPr>
          <p:cNvSpPr/>
          <p:nvPr/>
        </p:nvSpPr>
        <p:spPr>
          <a:xfrm>
            <a:off x="0" y="0"/>
            <a:ext cx="12192000" cy="720000"/>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prstClr val="white"/>
                </a:solidFill>
                <a:latin typeface="Tmon몬소리 Black" panose="02000A03000000000000" pitchFamily="2" charset="-127"/>
                <a:ea typeface="Tmon몬소리 Black" panose="02000A03000000000000" pitchFamily="2" charset="-127"/>
              </a:rPr>
              <a:t>2. Key screens</a:t>
            </a:r>
          </a:p>
        </p:txBody>
      </p:sp>
      <p:sp>
        <p:nvSpPr>
          <p:cNvPr id="6" name="TextBox 5">
            <a:extLst>
              <a:ext uri="{FF2B5EF4-FFF2-40B4-BE49-F238E27FC236}">
                <a16:creationId xmlns:a16="http://schemas.microsoft.com/office/drawing/2014/main" id="{BFBBDBBE-8662-4F17-8DE8-A4C854863047}"/>
              </a:ext>
            </a:extLst>
          </p:cNvPr>
          <p:cNvSpPr txBox="1"/>
          <p:nvPr/>
        </p:nvSpPr>
        <p:spPr>
          <a:xfrm>
            <a:off x="5947182" y="6205549"/>
            <a:ext cx="4766369" cy="369332"/>
          </a:xfrm>
          <a:prstGeom prst="rect">
            <a:avLst/>
          </a:prstGeom>
          <a:noFill/>
        </p:spPr>
        <p:txBody>
          <a:bodyPr wrap="none" rtlCol="0">
            <a:spAutoFit/>
          </a:bodyPr>
          <a:lstStyle/>
          <a:p>
            <a:r>
              <a:rPr lang="en-US" altLang="ko-KR" dirty="0"/>
              <a:t>Register photos and register eye thresholds</a:t>
            </a:r>
            <a:endParaRPr lang="ko-KR" altLang="en-US" dirty="0"/>
          </a:p>
        </p:txBody>
      </p:sp>
      <p:sp>
        <p:nvSpPr>
          <p:cNvPr id="7" name="화살표: 오른쪽 6">
            <a:extLst>
              <a:ext uri="{FF2B5EF4-FFF2-40B4-BE49-F238E27FC236}">
                <a16:creationId xmlns:a16="http://schemas.microsoft.com/office/drawing/2014/main" id="{5686704C-378B-424F-A5BB-B20D9AB2E35E}"/>
              </a:ext>
            </a:extLst>
          </p:cNvPr>
          <p:cNvSpPr/>
          <p:nvPr/>
        </p:nvSpPr>
        <p:spPr>
          <a:xfrm>
            <a:off x="5809094" y="2135903"/>
            <a:ext cx="432048" cy="365124"/>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8" name="TextBox 7">
            <a:extLst>
              <a:ext uri="{FF2B5EF4-FFF2-40B4-BE49-F238E27FC236}">
                <a16:creationId xmlns:a16="http://schemas.microsoft.com/office/drawing/2014/main" id="{B0FB34C0-F656-4394-8E4D-2FC3CABCECA4}"/>
              </a:ext>
            </a:extLst>
          </p:cNvPr>
          <p:cNvSpPr txBox="1"/>
          <p:nvPr/>
        </p:nvSpPr>
        <p:spPr>
          <a:xfrm>
            <a:off x="2871876" y="6139182"/>
            <a:ext cx="1237711" cy="369332"/>
          </a:xfrm>
          <a:prstGeom prst="rect">
            <a:avLst/>
          </a:prstGeom>
          <a:noFill/>
        </p:spPr>
        <p:txBody>
          <a:bodyPr wrap="none" rtlCol="0">
            <a:spAutoFit/>
          </a:bodyPr>
          <a:lstStyle/>
          <a:p>
            <a:r>
              <a:rPr lang="en-US" altLang="ko-KR" dirty="0"/>
              <a:t>Test result</a:t>
            </a:r>
            <a:endParaRPr lang="ko-KR" altLang="en-US" dirty="0"/>
          </a:p>
        </p:txBody>
      </p:sp>
      <p:sp>
        <p:nvSpPr>
          <p:cNvPr id="9" name="TextBox 8">
            <a:extLst>
              <a:ext uri="{FF2B5EF4-FFF2-40B4-BE49-F238E27FC236}">
                <a16:creationId xmlns:a16="http://schemas.microsoft.com/office/drawing/2014/main" id="{654DB762-E369-4123-9A4A-41BF5EDF4A57}"/>
              </a:ext>
            </a:extLst>
          </p:cNvPr>
          <p:cNvSpPr txBox="1"/>
          <p:nvPr/>
        </p:nvSpPr>
        <p:spPr>
          <a:xfrm>
            <a:off x="6737461" y="3453550"/>
            <a:ext cx="3185809" cy="369332"/>
          </a:xfrm>
          <a:prstGeom prst="rect">
            <a:avLst/>
          </a:prstGeom>
          <a:noFill/>
        </p:spPr>
        <p:txBody>
          <a:bodyPr wrap="none" rtlCol="0">
            <a:spAutoFit/>
          </a:bodyPr>
          <a:lstStyle/>
          <a:p>
            <a:r>
              <a:rPr lang="en-US" altLang="ko-KR" dirty="0"/>
              <a:t>Webcam &amp; Microphone test</a:t>
            </a:r>
            <a:endParaRPr lang="ko-KR" altLang="en-US" dirty="0"/>
          </a:p>
        </p:txBody>
      </p:sp>
      <p:sp>
        <p:nvSpPr>
          <p:cNvPr id="10" name="TextBox 9">
            <a:extLst>
              <a:ext uri="{FF2B5EF4-FFF2-40B4-BE49-F238E27FC236}">
                <a16:creationId xmlns:a16="http://schemas.microsoft.com/office/drawing/2014/main" id="{1C134483-2FF2-4D97-899B-772B31D28633}"/>
              </a:ext>
            </a:extLst>
          </p:cNvPr>
          <p:cNvSpPr txBox="1"/>
          <p:nvPr/>
        </p:nvSpPr>
        <p:spPr>
          <a:xfrm>
            <a:off x="2528348" y="3406636"/>
            <a:ext cx="1882247" cy="369332"/>
          </a:xfrm>
          <a:prstGeom prst="rect">
            <a:avLst/>
          </a:prstGeom>
          <a:noFill/>
        </p:spPr>
        <p:txBody>
          <a:bodyPr wrap="none" rtlCol="0">
            <a:spAutoFit/>
          </a:bodyPr>
          <a:lstStyle/>
          <a:p>
            <a:r>
              <a:rPr lang="en-US" altLang="ko-KR" dirty="0"/>
              <a:t>Test precautions</a:t>
            </a:r>
            <a:endParaRPr lang="ko-KR" altLang="en-US" dirty="0"/>
          </a:p>
        </p:txBody>
      </p:sp>
      <p:sp>
        <p:nvSpPr>
          <p:cNvPr id="11" name="화살표: 오른쪽 10">
            <a:extLst>
              <a:ext uri="{FF2B5EF4-FFF2-40B4-BE49-F238E27FC236}">
                <a16:creationId xmlns:a16="http://schemas.microsoft.com/office/drawing/2014/main" id="{BDA0ADE2-874F-445A-B7A8-AF8B6C3D5574}"/>
              </a:ext>
            </a:extLst>
          </p:cNvPr>
          <p:cNvSpPr/>
          <p:nvPr/>
        </p:nvSpPr>
        <p:spPr>
          <a:xfrm flipH="1">
            <a:off x="5706354" y="5025832"/>
            <a:ext cx="432048" cy="365124"/>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12" name="화살표: 왼쪽으로 구부러짐 11">
            <a:extLst>
              <a:ext uri="{FF2B5EF4-FFF2-40B4-BE49-F238E27FC236}">
                <a16:creationId xmlns:a16="http://schemas.microsoft.com/office/drawing/2014/main" id="{20BA2EC5-7749-4526-9FF9-158991F78777}"/>
              </a:ext>
            </a:extLst>
          </p:cNvPr>
          <p:cNvSpPr/>
          <p:nvPr/>
        </p:nvSpPr>
        <p:spPr>
          <a:xfrm>
            <a:off x="10404494" y="3330005"/>
            <a:ext cx="434065" cy="720071"/>
          </a:xfrm>
          <a:prstGeom prst="curvedLef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13" name="화살표: 왼쪽으로 구부러짐 12">
            <a:extLst>
              <a:ext uri="{FF2B5EF4-FFF2-40B4-BE49-F238E27FC236}">
                <a16:creationId xmlns:a16="http://schemas.microsoft.com/office/drawing/2014/main" id="{6D3943AA-649A-4A93-9D4A-878502F084CA}"/>
              </a:ext>
            </a:extLst>
          </p:cNvPr>
          <p:cNvSpPr/>
          <p:nvPr/>
        </p:nvSpPr>
        <p:spPr>
          <a:xfrm flipH="1" flipV="1">
            <a:off x="695791" y="3293446"/>
            <a:ext cx="434065" cy="689540"/>
          </a:xfrm>
          <a:prstGeom prst="curvedLef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pic>
        <p:nvPicPr>
          <p:cNvPr id="14" name="그림 13">
            <a:extLst>
              <a:ext uri="{FF2B5EF4-FFF2-40B4-BE49-F238E27FC236}">
                <a16:creationId xmlns:a16="http://schemas.microsoft.com/office/drawing/2014/main" id="{1ED85BAF-F89C-4970-B82D-FD06544B8596}"/>
              </a:ext>
            </a:extLst>
          </p:cNvPr>
          <p:cNvPicPr>
            <a:picLocks noChangeAspect="1"/>
          </p:cNvPicPr>
          <p:nvPr/>
        </p:nvPicPr>
        <p:blipFill>
          <a:blip r:embed="rId2"/>
          <a:stretch>
            <a:fillRect/>
          </a:stretch>
        </p:blipFill>
        <p:spPr>
          <a:xfrm>
            <a:off x="1275110" y="1133446"/>
            <a:ext cx="4431244" cy="2160000"/>
          </a:xfrm>
          <a:prstGeom prst="rect">
            <a:avLst/>
          </a:prstGeom>
        </p:spPr>
      </p:pic>
      <p:pic>
        <p:nvPicPr>
          <p:cNvPr id="15" name="그림 14">
            <a:extLst>
              <a:ext uri="{FF2B5EF4-FFF2-40B4-BE49-F238E27FC236}">
                <a16:creationId xmlns:a16="http://schemas.microsoft.com/office/drawing/2014/main" id="{C40FF948-D2CE-4614-8353-BAEFA877E25D}"/>
              </a:ext>
            </a:extLst>
          </p:cNvPr>
          <p:cNvPicPr>
            <a:picLocks noChangeAspect="1"/>
          </p:cNvPicPr>
          <p:nvPr/>
        </p:nvPicPr>
        <p:blipFill>
          <a:blip r:embed="rId3"/>
          <a:stretch>
            <a:fillRect/>
          </a:stretch>
        </p:blipFill>
        <p:spPr>
          <a:xfrm>
            <a:off x="6343882" y="1161431"/>
            <a:ext cx="3887942" cy="2160000"/>
          </a:xfrm>
          <a:prstGeom prst="rect">
            <a:avLst/>
          </a:prstGeom>
        </p:spPr>
      </p:pic>
      <p:pic>
        <p:nvPicPr>
          <p:cNvPr id="16" name="_x226514824">
            <a:extLst>
              <a:ext uri="{FF2B5EF4-FFF2-40B4-BE49-F238E27FC236}">
                <a16:creationId xmlns:a16="http://schemas.microsoft.com/office/drawing/2014/main" id="{457829DF-4071-4CEC-A2C5-79A8927F6E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8910" y="3955400"/>
            <a:ext cx="3802914"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그림 16">
            <a:extLst>
              <a:ext uri="{FF2B5EF4-FFF2-40B4-BE49-F238E27FC236}">
                <a16:creationId xmlns:a16="http://schemas.microsoft.com/office/drawing/2014/main" id="{1A742314-8A80-4C6C-A64D-C4D619D41DBB}"/>
              </a:ext>
            </a:extLst>
          </p:cNvPr>
          <p:cNvPicPr>
            <a:picLocks noChangeAspect="1"/>
          </p:cNvPicPr>
          <p:nvPr/>
        </p:nvPicPr>
        <p:blipFill>
          <a:blip r:embed="rId5"/>
          <a:stretch>
            <a:fillRect/>
          </a:stretch>
        </p:blipFill>
        <p:spPr>
          <a:xfrm>
            <a:off x="1353441" y="3945832"/>
            <a:ext cx="4232062" cy="2160000"/>
          </a:xfrm>
          <a:prstGeom prst="rect">
            <a:avLst/>
          </a:prstGeom>
        </p:spPr>
      </p:pic>
    </p:spTree>
    <p:extLst>
      <p:ext uri="{BB962C8B-B14F-4D97-AF65-F5344CB8AC3E}">
        <p14:creationId xmlns:p14="http://schemas.microsoft.com/office/powerpoint/2010/main" val="2035181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035E82-B776-4620-AB11-08A9471095D9}"/>
              </a:ext>
            </a:extLst>
          </p:cNvPr>
          <p:cNvSpPr txBox="1"/>
          <p:nvPr/>
        </p:nvSpPr>
        <p:spPr>
          <a:xfrm>
            <a:off x="-1" y="-4465"/>
            <a:ext cx="6096001" cy="738664"/>
          </a:xfrm>
          <a:prstGeom prst="rect">
            <a:avLst/>
          </a:prstGeom>
          <a:noFill/>
        </p:spPr>
        <p:txBody>
          <a:bodyPr wrap="square" rtlCol="0">
            <a:spAutoFit/>
          </a:bodyPr>
          <a:lstStyle/>
          <a:p>
            <a:r>
              <a:rPr lang="ko-KR" altLang="en-US" sz="4200" dirty="0"/>
              <a:t>프로세스 흐름도</a:t>
            </a:r>
          </a:p>
        </p:txBody>
      </p:sp>
      <p:sp>
        <p:nvSpPr>
          <p:cNvPr id="4" name="직사각형 3">
            <a:extLst>
              <a:ext uri="{FF2B5EF4-FFF2-40B4-BE49-F238E27FC236}">
                <a16:creationId xmlns:a16="http://schemas.microsoft.com/office/drawing/2014/main" id="{0BD49DCE-8B66-4EAB-9A55-72E2728B5413}"/>
              </a:ext>
            </a:extLst>
          </p:cNvPr>
          <p:cNvSpPr/>
          <p:nvPr/>
        </p:nvSpPr>
        <p:spPr>
          <a:xfrm>
            <a:off x="0" y="0"/>
            <a:ext cx="12192000" cy="720000"/>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prstClr val="white"/>
                </a:solidFill>
                <a:latin typeface="Tmon몬소리 Black" panose="02000A03000000000000" pitchFamily="2" charset="-127"/>
                <a:ea typeface="Tmon몬소리 Black" panose="02000A03000000000000" pitchFamily="2" charset="-127"/>
              </a:rPr>
              <a:t>2. Key screens</a:t>
            </a:r>
          </a:p>
        </p:txBody>
      </p:sp>
      <p:sp>
        <p:nvSpPr>
          <p:cNvPr id="40" name="TextBox 39">
            <a:extLst>
              <a:ext uri="{FF2B5EF4-FFF2-40B4-BE49-F238E27FC236}">
                <a16:creationId xmlns:a16="http://schemas.microsoft.com/office/drawing/2014/main" id="{EAC5D700-07E3-40E4-8A99-700DAF49D4FB}"/>
              </a:ext>
            </a:extLst>
          </p:cNvPr>
          <p:cNvSpPr txBox="1"/>
          <p:nvPr/>
        </p:nvSpPr>
        <p:spPr>
          <a:xfrm>
            <a:off x="7110726" y="5959557"/>
            <a:ext cx="1189749" cy="369332"/>
          </a:xfrm>
          <a:prstGeom prst="rect">
            <a:avLst/>
          </a:prstGeom>
          <a:noFill/>
        </p:spPr>
        <p:txBody>
          <a:bodyPr wrap="none" rtlCol="0">
            <a:spAutoFit/>
          </a:bodyPr>
          <a:lstStyle/>
          <a:p>
            <a:r>
              <a:rPr lang="ko-KR" altLang="en-US" dirty="0"/>
              <a:t>강의 결과</a:t>
            </a:r>
          </a:p>
        </p:txBody>
      </p:sp>
      <p:sp>
        <p:nvSpPr>
          <p:cNvPr id="41" name="화살표: 오른쪽 40">
            <a:extLst>
              <a:ext uri="{FF2B5EF4-FFF2-40B4-BE49-F238E27FC236}">
                <a16:creationId xmlns:a16="http://schemas.microsoft.com/office/drawing/2014/main" id="{006A23AC-037E-4A9D-93EE-C18E061D05EA}"/>
              </a:ext>
            </a:extLst>
          </p:cNvPr>
          <p:cNvSpPr/>
          <p:nvPr/>
        </p:nvSpPr>
        <p:spPr>
          <a:xfrm>
            <a:off x="5857660" y="2276081"/>
            <a:ext cx="432048" cy="365124"/>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42" name="TextBox 41">
            <a:extLst>
              <a:ext uri="{FF2B5EF4-FFF2-40B4-BE49-F238E27FC236}">
                <a16:creationId xmlns:a16="http://schemas.microsoft.com/office/drawing/2014/main" id="{635F4CAD-551B-4C42-9515-67DC3457C464}"/>
              </a:ext>
            </a:extLst>
          </p:cNvPr>
          <p:cNvSpPr txBox="1"/>
          <p:nvPr/>
        </p:nvSpPr>
        <p:spPr>
          <a:xfrm>
            <a:off x="2607560" y="5985904"/>
            <a:ext cx="1733167" cy="369332"/>
          </a:xfrm>
          <a:prstGeom prst="rect">
            <a:avLst/>
          </a:prstGeom>
          <a:noFill/>
        </p:spPr>
        <p:txBody>
          <a:bodyPr wrap="none" rtlCol="0">
            <a:spAutoFit/>
          </a:bodyPr>
          <a:lstStyle/>
          <a:p>
            <a:r>
              <a:rPr lang="ko-KR" altLang="en-US" dirty="0"/>
              <a:t>다시 듣기 화면</a:t>
            </a:r>
          </a:p>
        </p:txBody>
      </p:sp>
      <p:sp>
        <p:nvSpPr>
          <p:cNvPr id="43" name="TextBox 42">
            <a:extLst>
              <a:ext uri="{FF2B5EF4-FFF2-40B4-BE49-F238E27FC236}">
                <a16:creationId xmlns:a16="http://schemas.microsoft.com/office/drawing/2014/main" id="{56E9A724-7858-4799-B52C-5F4E35A60BCD}"/>
              </a:ext>
            </a:extLst>
          </p:cNvPr>
          <p:cNvSpPr txBox="1"/>
          <p:nvPr/>
        </p:nvSpPr>
        <p:spPr>
          <a:xfrm>
            <a:off x="7558319" y="3573945"/>
            <a:ext cx="1691360" cy="369332"/>
          </a:xfrm>
          <a:prstGeom prst="rect">
            <a:avLst/>
          </a:prstGeom>
          <a:noFill/>
        </p:spPr>
        <p:txBody>
          <a:bodyPr wrap="none" rtlCol="0">
            <a:spAutoFit/>
          </a:bodyPr>
          <a:lstStyle/>
          <a:p>
            <a:r>
              <a:rPr lang="en-US" altLang="ko-KR" dirty="0"/>
              <a:t>Lecture screen</a:t>
            </a:r>
            <a:endParaRPr lang="ko-KR" altLang="en-US" dirty="0"/>
          </a:p>
        </p:txBody>
      </p:sp>
      <p:sp>
        <p:nvSpPr>
          <p:cNvPr id="44" name="TextBox 43">
            <a:extLst>
              <a:ext uri="{FF2B5EF4-FFF2-40B4-BE49-F238E27FC236}">
                <a16:creationId xmlns:a16="http://schemas.microsoft.com/office/drawing/2014/main" id="{7CBD6785-5DA0-400A-B098-288B1B611893}"/>
              </a:ext>
            </a:extLst>
          </p:cNvPr>
          <p:cNvSpPr txBox="1"/>
          <p:nvPr/>
        </p:nvSpPr>
        <p:spPr>
          <a:xfrm>
            <a:off x="3047999" y="3628001"/>
            <a:ext cx="1281185" cy="369332"/>
          </a:xfrm>
          <a:prstGeom prst="rect">
            <a:avLst/>
          </a:prstGeom>
          <a:noFill/>
        </p:spPr>
        <p:txBody>
          <a:bodyPr wrap="none" rtlCol="0">
            <a:spAutoFit/>
          </a:bodyPr>
          <a:lstStyle/>
          <a:p>
            <a:r>
              <a:rPr lang="en-US" altLang="ko-KR" dirty="0"/>
              <a:t>Course list</a:t>
            </a:r>
            <a:endParaRPr lang="ko-KR" altLang="en-US" dirty="0"/>
          </a:p>
        </p:txBody>
      </p:sp>
      <p:sp>
        <p:nvSpPr>
          <p:cNvPr id="45" name="화살표: 오른쪽 44">
            <a:extLst>
              <a:ext uri="{FF2B5EF4-FFF2-40B4-BE49-F238E27FC236}">
                <a16:creationId xmlns:a16="http://schemas.microsoft.com/office/drawing/2014/main" id="{965E4ABF-DB22-4F6C-85E9-1C1B582F84CB}"/>
              </a:ext>
            </a:extLst>
          </p:cNvPr>
          <p:cNvSpPr/>
          <p:nvPr/>
        </p:nvSpPr>
        <p:spPr>
          <a:xfrm rot="2764223" flipH="1">
            <a:off x="5792979" y="3662576"/>
            <a:ext cx="432048" cy="365124"/>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46" name="화살표: 왼쪽으로 구부러짐 45">
            <a:extLst>
              <a:ext uri="{FF2B5EF4-FFF2-40B4-BE49-F238E27FC236}">
                <a16:creationId xmlns:a16="http://schemas.microsoft.com/office/drawing/2014/main" id="{0F15A174-9D9F-45D1-ACC2-94904E2F59C1}"/>
              </a:ext>
            </a:extLst>
          </p:cNvPr>
          <p:cNvSpPr/>
          <p:nvPr/>
        </p:nvSpPr>
        <p:spPr>
          <a:xfrm>
            <a:off x="10634259" y="3457219"/>
            <a:ext cx="434065" cy="720071"/>
          </a:xfrm>
          <a:prstGeom prst="curvedLef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47" name="화살표: 왼쪽으로 구부러짐 46">
            <a:extLst>
              <a:ext uri="{FF2B5EF4-FFF2-40B4-BE49-F238E27FC236}">
                <a16:creationId xmlns:a16="http://schemas.microsoft.com/office/drawing/2014/main" id="{C66D4E61-A18E-45B7-90C7-0AD972AC0254}"/>
              </a:ext>
            </a:extLst>
          </p:cNvPr>
          <p:cNvSpPr/>
          <p:nvPr/>
        </p:nvSpPr>
        <p:spPr>
          <a:xfrm flipH="1">
            <a:off x="748949" y="3429000"/>
            <a:ext cx="434065" cy="689541"/>
          </a:xfrm>
          <a:prstGeom prst="curvedLef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48" name="TextBox 47">
            <a:extLst>
              <a:ext uri="{FF2B5EF4-FFF2-40B4-BE49-F238E27FC236}">
                <a16:creationId xmlns:a16="http://schemas.microsoft.com/office/drawing/2014/main" id="{1024D7D0-A044-4491-B324-D9B1DFA7A7EC}"/>
              </a:ext>
            </a:extLst>
          </p:cNvPr>
          <p:cNvSpPr txBox="1"/>
          <p:nvPr/>
        </p:nvSpPr>
        <p:spPr>
          <a:xfrm>
            <a:off x="5268939" y="931048"/>
            <a:ext cx="1699504" cy="369332"/>
          </a:xfrm>
          <a:prstGeom prst="rect">
            <a:avLst/>
          </a:prstGeom>
          <a:noFill/>
        </p:spPr>
        <p:txBody>
          <a:bodyPr wrap="none" rtlCol="0">
            <a:spAutoFit/>
          </a:bodyPr>
          <a:lstStyle/>
          <a:p>
            <a:r>
              <a:rPr lang="en-US" altLang="ko-KR" dirty="0"/>
              <a:t>the first round</a:t>
            </a:r>
            <a:endParaRPr lang="ko-KR" altLang="en-US" dirty="0"/>
          </a:p>
        </p:txBody>
      </p:sp>
      <p:sp>
        <p:nvSpPr>
          <p:cNvPr id="49" name="TextBox 48">
            <a:extLst>
              <a:ext uri="{FF2B5EF4-FFF2-40B4-BE49-F238E27FC236}">
                <a16:creationId xmlns:a16="http://schemas.microsoft.com/office/drawing/2014/main" id="{2713A323-5678-406D-B822-0A163F2C6FF3}"/>
              </a:ext>
            </a:extLst>
          </p:cNvPr>
          <p:cNvSpPr txBox="1"/>
          <p:nvPr/>
        </p:nvSpPr>
        <p:spPr>
          <a:xfrm>
            <a:off x="3253503" y="6412309"/>
            <a:ext cx="870175" cy="369332"/>
          </a:xfrm>
          <a:prstGeom prst="rect">
            <a:avLst/>
          </a:prstGeom>
          <a:noFill/>
        </p:spPr>
        <p:txBody>
          <a:bodyPr wrap="none" rtlCol="0">
            <a:spAutoFit/>
          </a:bodyPr>
          <a:lstStyle/>
          <a:p>
            <a:r>
              <a:rPr lang="en-US" altLang="ko-KR" dirty="0"/>
              <a:t>Replay</a:t>
            </a:r>
            <a:endParaRPr lang="ko-KR" altLang="en-US" dirty="0"/>
          </a:p>
        </p:txBody>
      </p:sp>
      <p:pic>
        <p:nvPicPr>
          <p:cNvPr id="50" name="그림 49">
            <a:extLst>
              <a:ext uri="{FF2B5EF4-FFF2-40B4-BE49-F238E27FC236}">
                <a16:creationId xmlns:a16="http://schemas.microsoft.com/office/drawing/2014/main" id="{6A1550A0-FFBC-43B7-835B-218637978F4F}"/>
              </a:ext>
            </a:extLst>
          </p:cNvPr>
          <p:cNvPicPr>
            <a:picLocks noChangeAspect="1"/>
          </p:cNvPicPr>
          <p:nvPr/>
        </p:nvPicPr>
        <p:blipFill>
          <a:blip r:embed="rId2"/>
          <a:stretch>
            <a:fillRect/>
          </a:stretch>
        </p:blipFill>
        <p:spPr>
          <a:xfrm>
            <a:off x="1665215" y="1300380"/>
            <a:ext cx="4074460" cy="2160000"/>
          </a:xfrm>
          <a:prstGeom prst="rect">
            <a:avLst/>
          </a:prstGeom>
        </p:spPr>
      </p:pic>
      <p:pic>
        <p:nvPicPr>
          <p:cNvPr id="51" name="그림 50">
            <a:extLst>
              <a:ext uri="{FF2B5EF4-FFF2-40B4-BE49-F238E27FC236}">
                <a16:creationId xmlns:a16="http://schemas.microsoft.com/office/drawing/2014/main" id="{1382E69E-0A6F-4C8C-A804-F2C4FFDAC38E}"/>
              </a:ext>
            </a:extLst>
          </p:cNvPr>
          <p:cNvPicPr>
            <a:picLocks noChangeAspect="1"/>
          </p:cNvPicPr>
          <p:nvPr/>
        </p:nvPicPr>
        <p:blipFill>
          <a:blip r:embed="rId3"/>
          <a:stretch>
            <a:fillRect/>
          </a:stretch>
        </p:blipFill>
        <p:spPr>
          <a:xfrm>
            <a:off x="1411562" y="4149528"/>
            <a:ext cx="4614403" cy="2160000"/>
          </a:xfrm>
          <a:prstGeom prst="rect">
            <a:avLst/>
          </a:prstGeom>
        </p:spPr>
      </p:pic>
      <p:pic>
        <p:nvPicPr>
          <p:cNvPr id="52" name="그림 51">
            <a:extLst>
              <a:ext uri="{FF2B5EF4-FFF2-40B4-BE49-F238E27FC236}">
                <a16:creationId xmlns:a16="http://schemas.microsoft.com/office/drawing/2014/main" id="{A9B543AB-4B0B-436F-B7F4-C9116A7C464F}"/>
              </a:ext>
            </a:extLst>
          </p:cNvPr>
          <p:cNvPicPr>
            <a:picLocks noChangeAspect="1"/>
          </p:cNvPicPr>
          <p:nvPr/>
        </p:nvPicPr>
        <p:blipFill>
          <a:blip r:embed="rId4"/>
          <a:stretch>
            <a:fillRect/>
          </a:stretch>
        </p:blipFill>
        <p:spPr>
          <a:xfrm>
            <a:off x="6497706" y="4168889"/>
            <a:ext cx="3812587" cy="2160000"/>
          </a:xfrm>
          <a:prstGeom prst="rect">
            <a:avLst/>
          </a:prstGeom>
        </p:spPr>
      </p:pic>
      <p:pic>
        <p:nvPicPr>
          <p:cNvPr id="53" name="그림 52">
            <a:extLst>
              <a:ext uri="{FF2B5EF4-FFF2-40B4-BE49-F238E27FC236}">
                <a16:creationId xmlns:a16="http://schemas.microsoft.com/office/drawing/2014/main" id="{0220F1A8-27AA-4ACD-AA61-A9E5FD34B9EB}"/>
              </a:ext>
            </a:extLst>
          </p:cNvPr>
          <p:cNvPicPr>
            <a:picLocks noChangeAspect="1"/>
          </p:cNvPicPr>
          <p:nvPr/>
        </p:nvPicPr>
        <p:blipFill>
          <a:blip r:embed="rId5"/>
          <a:stretch>
            <a:fillRect/>
          </a:stretch>
        </p:blipFill>
        <p:spPr>
          <a:xfrm>
            <a:off x="6497706" y="1310390"/>
            <a:ext cx="4039657" cy="2160000"/>
          </a:xfrm>
          <a:prstGeom prst="rect">
            <a:avLst/>
          </a:prstGeom>
        </p:spPr>
      </p:pic>
      <p:sp>
        <p:nvSpPr>
          <p:cNvPr id="2" name="직사각형 1">
            <a:extLst>
              <a:ext uri="{FF2B5EF4-FFF2-40B4-BE49-F238E27FC236}">
                <a16:creationId xmlns:a16="http://schemas.microsoft.com/office/drawing/2014/main" id="{9F7C68CD-723A-4A11-9805-FBCF275B01AE}"/>
              </a:ext>
            </a:extLst>
          </p:cNvPr>
          <p:cNvSpPr/>
          <p:nvPr/>
        </p:nvSpPr>
        <p:spPr>
          <a:xfrm>
            <a:off x="7705600" y="6412309"/>
            <a:ext cx="1694566" cy="369332"/>
          </a:xfrm>
          <a:prstGeom prst="rect">
            <a:avLst/>
          </a:prstGeom>
        </p:spPr>
        <p:txBody>
          <a:bodyPr wrap="none">
            <a:spAutoFit/>
          </a:bodyPr>
          <a:lstStyle/>
          <a:p>
            <a:r>
              <a:rPr lang="ko-KR" altLang="en-US" dirty="0" err="1"/>
              <a:t>Lecture</a:t>
            </a:r>
            <a:r>
              <a:rPr lang="ko-KR" altLang="en-US" dirty="0"/>
              <a:t> </a:t>
            </a:r>
            <a:r>
              <a:rPr lang="ko-KR" altLang="en-US" dirty="0" err="1"/>
              <a:t>results</a:t>
            </a:r>
            <a:endParaRPr lang="ko-KR" altLang="en-US" dirty="0"/>
          </a:p>
        </p:txBody>
      </p:sp>
    </p:spTree>
    <p:extLst>
      <p:ext uri="{BB962C8B-B14F-4D97-AF65-F5344CB8AC3E}">
        <p14:creationId xmlns:p14="http://schemas.microsoft.com/office/powerpoint/2010/main" val="923868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EF88227-BAB8-4AF2-9A75-48559865C159}"/>
              </a:ext>
            </a:extLst>
          </p:cNvPr>
          <p:cNvSpPr>
            <a:spLocks noGrp="1"/>
          </p:cNvSpPr>
          <p:nvPr>
            <p:ph idx="1"/>
          </p:nvPr>
        </p:nvSpPr>
        <p:spPr>
          <a:xfrm>
            <a:off x="0" y="1048870"/>
            <a:ext cx="12192000" cy="5809129"/>
          </a:xfrm>
        </p:spPr>
        <p:txBody>
          <a:bodyPr>
            <a:normAutofit fontScale="55000" lnSpcReduction="20000"/>
          </a:bodyPr>
          <a:lstStyle/>
          <a:p>
            <a:pPr>
              <a:lnSpc>
                <a:spcPct val="150000"/>
              </a:lnSpc>
            </a:pPr>
            <a:r>
              <a:rPr lang="en-US" altLang="ko-KR" sz="3800" dirty="0">
                <a:latin typeface="Tmon몬소리 Black" panose="02000A03000000000000" pitchFamily="2" charset="-127"/>
                <a:ea typeface="Tmon몬소리 Black" panose="02000A03000000000000" pitchFamily="2" charset="-127"/>
              </a:rPr>
              <a:t>Differentiated systems from existing LMS</a:t>
            </a:r>
          </a:p>
          <a:p>
            <a:pPr lvl="1">
              <a:lnSpc>
                <a:spcPct val="150000"/>
              </a:lnSpc>
            </a:pPr>
            <a:r>
              <a:rPr lang="en-US" altLang="ko-KR" sz="2900" dirty="0">
                <a:latin typeface="Tmon몬소리 Black" panose="02000A03000000000000" pitchFamily="2" charset="-127"/>
                <a:ea typeface="Tmon몬소리 Black" panose="02000A03000000000000" pitchFamily="2" charset="-127"/>
              </a:rPr>
              <a:t>By giving students a student attitude score, they can induce participation through comparison with others and actively induce a class attitude by reflecting the attendance score.</a:t>
            </a:r>
          </a:p>
          <a:p>
            <a:pPr lvl="1">
              <a:lnSpc>
                <a:spcPct val="150000"/>
              </a:lnSpc>
            </a:pPr>
            <a:r>
              <a:rPr lang="en-US" altLang="ko-KR" sz="2900" dirty="0">
                <a:latin typeface="Tmon몬소리 Black" panose="02000A03000000000000" pitchFamily="2" charset="-127"/>
                <a:ea typeface="Tmon몬소리 Black" panose="02000A03000000000000" pitchFamily="2" charset="-127"/>
              </a:rPr>
              <a:t>Improved compulsory concentration by identifying the concentration of students through microphones and webcams for online classes that may be loose.</a:t>
            </a:r>
          </a:p>
          <a:p>
            <a:pPr lvl="1">
              <a:lnSpc>
                <a:spcPct val="150000"/>
              </a:lnSpc>
            </a:pPr>
            <a:r>
              <a:rPr lang="en-US" altLang="ko-KR" sz="2900" dirty="0">
                <a:latin typeface="Tmon몬소리 Black" panose="02000A03000000000000" pitchFamily="2" charset="-127"/>
                <a:ea typeface="Tmon몬소리 Black" panose="02000A03000000000000" pitchFamily="2" charset="-127"/>
              </a:rPr>
              <a:t>Development of customized lecture patterns reflecting individual online lecture characteristics ﬁ Quantifying learning results enables objective evaluation of participation in classes (e.g., attendance).</a:t>
            </a:r>
          </a:p>
          <a:p>
            <a:pPr>
              <a:lnSpc>
                <a:spcPct val="150000"/>
              </a:lnSpc>
            </a:pPr>
            <a:r>
              <a:rPr lang="en-US" altLang="ko-KR" sz="3800" dirty="0">
                <a:latin typeface="Tmon몬소리 Black" panose="02000A03000000000000" pitchFamily="2" charset="-127"/>
                <a:ea typeface="Tmon몬소리 Black" panose="02000A03000000000000" pitchFamily="2" charset="-127"/>
              </a:rPr>
              <a:t>Can be used in a variety of facilities</a:t>
            </a:r>
          </a:p>
          <a:p>
            <a:pPr lvl="1">
              <a:lnSpc>
                <a:spcPct val="150000"/>
              </a:lnSpc>
            </a:pPr>
            <a:r>
              <a:rPr lang="en-US" altLang="ko-KR" sz="2900" dirty="0">
                <a:latin typeface="Tmon몬소리 Black" panose="02000A03000000000000" pitchFamily="2" charset="-127"/>
                <a:ea typeface="Tmon몬소리 Black" panose="02000A03000000000000" pitchFamily="2" charset="-127"/>
              </a:rPr>
              <a:t>Digital technology can be applied to classes in educational facilities such as elementary, middle, high school, and academies.</a:t>
            </a:r>
          </a:p>
          <a:p>
            <a:pPr lvl="1">
              <a:lnSpc>
                <a:spcPct val="150000"/>
              </a:lnSpc>
            </a:pPr>
            <a:r>
              <a:rPr lang="en-US" altLang="ko-KR" sz="2900" dirty="0">
                <a:latin typeface="Tmon몬소리 Black" panose="02000A03000000000000" pitchFamily="2" charset="-127"/>
                <a:ea typeface="Tmon몬소리 Black" panose="02000A03000000000000" pitchFamily="2" charset="-127"/>
              </a:rPr>
              <a:t>Unlike conventional online lectures, it seems that the quality of the lecture listening rate can be improved through more intensive and evaluated by students through technical concentration and evaluation of students.</a:t>
            </a:r>
          </a:p>
          <a:p>
            <a:pPr lvl="1">
              <a:lnSpc>
                <a:spcPct val="150000"/>
              </a:lnSpc>
            </a:pPr>
            <a:r>
              <a:rPr lang="en-US" altLang="ko-KR" sz="2900" dirty="0">
                <a:latin typeface="Tmon몬소리 Black" panose="02000A03000000000000" pitchFamily="2" charset="-127"/>
                <a:ea typeface="Tmon몬소리 Black" panose="02000A03000000000000" pitchFamily="2" charset="-127"/>
              </a:rPr>
              <a:t>Quantitative management of real-time online lecture evaluation (class attendance).</a:t>
            </a:r>
          </a:p>
        </p:txBody>
      </p:sp>
      <p:sp>
        <p:nvSpPr>
          <p:cNvPr id="5" name="TextBox 4">
            <a:extLst>
              <a:ext uri="{FF2B5EF4-FFF2-40B4-BE49-F238E27FC236}">
                <a16:creationId xmlns:a16="http://schemas.microsoft.com/office/drawing/2014/main" id="{F1242E7E-F789-4943-84AC-A8E97587D82D}"/>
              </a:ext>
            </a:extLst>
          </p:cNvPr>
          <p:cNvSpPr txBox="1"/>
          <p:nvPr/>
        </p:nvSpPr>
        <p:spPr>
          <a:xfrm>
            <a:off x="0" y="-4465"/>
            <a:ext cx="2680448" cy="738664"/>
          </a:xfrm>
          <a:prstGeom prst="rect">
            <a:avLst/>
          </a:prstGeom>
          <a:noFill/>
        </p:spPr>
        <p:txBody>
          <a:bodyPr wrap="square" rtlCol="0">
            <a:spAutoFit/>
          </a:bodyPr>
          <a:lstStyle/>
          <a:p>
            <a:r>
              <a:rPr lang="ko-KR" altLang="en-US" sz="4200">
                <a:latin typeface="Tmon몬소리 Black" panose="02000A03000000000000" pitchFamily="2" charset="-127"/>
                <a:ea typeface="Tmon몬소리 Black" panose="02000A03000000000000" pitchFamily="2" charset="-127"/>
              </a:rPr>
              <a:t>기대 효과</a:t>
            </a:r>
            <a:endParaRPr lang="ko-KR" altLang="en-US" sz="4200" dirty="0">
              <a:latin typeface="Tmon몬소리 Black" panose="02000A03000000000000" pitchFamily="2" charset="-127"/>
              <a:ea typeface="Tmon몬소리 Black" panose="02000A03000000000000" pitchFamily="2" charset="-127"/>
            </a:endParaRPr>
          </a:p>
        </p:txBody>
      </p:sp>
      <p:sp>
        <p:nvSpPr>
          <p:cNvPr id="4" name="직사각형 3">
            <a:extLst>
              <a:ext uri="{FF2B5EF4-FFF2-40B4-BE49-F238E27FC236}">
                <a16:creationId xmlns:a16="http://schemas.microsoft.com/office/drawing/2014/main" id="{5631F127-D6DC-401E-B2CF-D7BF027EF80D}"/>
              </a:ext>
            </a:extLst>
          </p:cNvPr>
          <p:cNvSpPr/>
          <p:nvPr/>
        </p:nvSpPr>
        <p:spPr>
          <a:xfrm>
            <a:off x="0" y="0"/>
            <a:ext cx="12192000" cy="720000"/>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prstClr val="white"/>
                </a:solidFill>
                <a:latin typeface="Tmon몬소리 Black" panose="02000A03000000000000" pitchFamily="2" charset="-127"/>
                <a:ea typeface="Tmon몬소리 Black" panose="02000A03000000000000" pitchFamily="2" charset="-127"/>
              </a:rPr>
              <a:t>2. Expected Effect</a:t>
            </a:r>
          </a:p>
        </p:txBody>
      </p:sp>
    </p:spTree>
    <p:extLst>
      <p:ext uri="{BB962C8B-B14F-4D97-AF65-F5344CB8AC3E}">
        <p14:creationId xmlns:p14="http://schemas.microsoft.com/office/powerpoint/2010/main" val="1722542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3E9B11D6-0BE9-4453-A304-69B635AD14EF}"/>
              </a:ext>
            </a:extLst>
          </p:cNvPr>
          <p:cNvSpPr/>
          <p:nvPr/>
        </p:nvSpPr>
        <p:spPr>
          <a:xfrm>
            <a:off x="0" y="1947925"/>
            <a:ext cx="12192000" cy="2962149"/>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600" dirty="0">
                <a:solidFill>
                  <a:prstClr val="white"/>
                </a:solidFill>
                <a:latin typeface="Tmon몬소리 Black" panose="02000A03000000000000" pitchFamily="2" charset="-127"/>
                <a:ea typeface="Tmon몬소리 Black" panose="02000A03000000000000" pitchFamily="2" charset="-127"/>
              </a:rPr>
              <a:t>3. Demonstration video</a:t>
            </a:r>
          </a:p>
        </p:txBody>
      </p:sp>
    </p:spTree>
    <p:extLst>
      <p:ext uri="{BB962C8B-B14F-4D97-AF65-F5344CB8AC3E}">
        <p14:creationId xmlns:p14="http://schemas.microsoft.com/office/powerpoint/2010/main" val="668911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한이음 학술대회 2분영상">
            <a:hlinkClick r:id="" action="ppaction://media"/>
            <a:extLst>
              <a:ext uri="{FF2B5EF4-FFF2-40B4-BE49-F238E27FC236}">
                <a16:creationId xmlns:a16="http://schemas.microsoft.com/office/drawing/2014/main" id="{B17E68BB-42BF-45D3-8B37-A51C5493F04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361480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3E9B11D6-0BE9-4453-A304-69B635AD14EF}"/>
              </a:ext>
            </a:extLst>
          </p:cNvPr>
          <p:cNvSpPr/>
          <p:nvPr/>
        </p:nvSpPr>
        <p:spPr>
          <a:xfrm>
            <a:off x="0" y="1947925"/>
            <a:ext cx="12192000" cy="2962149"/>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600" dirty="0">
                <a:solidFill>
                  <a:prstClr val="white"/>
                </a:solidFill>
                <a:latin typeface="Tmon몬소리 Black" panose="02000A03000000000000" pitchFamily="2" charset="-127"/>
                <a:ea typeface="Tmon몬소리 Black" panose="02000A03000000000000" pitchFamily="2" charset="-127"/>
              </a:rPr>
              <a:t>Thank you</a:t>
            </a:r>
          </a:p>
        </p:txBody>
      </p:sp>
    </p:spTree>
    <p:extLst>
      <p:ext uri="{BB962C8B-B14F-4D97-AF65-F5344CB8AC3E}">
        <p14:creationId xmlns:p14="http://schemas.microsoft.com/office/powerpoint/2010/main" val="1091286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1388960-639D-47C1-8252-2DB43FF841F0}"/>
              </a:ext>
            </a:extLst>
          </p:cNvPr>
          <p:cNvSpPr/>
          <p:nvPr/>
        </p:nvSpPr>
        <p:spPr>
          <a:xfrm>
            <a:off x="0" y="0"/>
            <a:ext cx="12192000" cy="720000"/>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bg1"/>
                </a:solidFill>
                <a:latin typeface="Tmon몬소리 Black" panose="02000A03000000000000" pitchFamily="2" charset="-127"/>
                <a:ea typeface="Tmon몬소리 Black" panose="02000A03000000000000" pitchFamily="2" charset="-127"/>
              </a:rPr>
              <a:t>Contents</a:t>
            </a:r>
          </a:p>
        </p:txBody>
      </p:sp>
      <p:grpSp>
        <p:nvGrpSpPr>
          <p:cNvPr id="6" name="그룹 5">
            <a:extLst>
              <a:ext uri="{FF2B5EF4-FFF2-40B4-BE49-F238E27FC236}">
                <a16:creationId xmlns:a16="http://schemas.microsoft.com/office/drawing/2014/main" id="{468C4D32-827D-466D-85F3-9E5DAA650EBE}"/>
              </a:ext>
            </a:extLst>
          </p:cNvPr>
          <p:cNvGrpSpPr/>
          <p:nvPr/>
        </p:nvGrpSpPr>
        <p:grpSpPr>
          <a:xfrm>
            <a:off x="1794043" y="1602950"/>
            <a:ext cx="8838288" cy="819314"/>
            <a:chOff x="598391" y="148600"/>
            <a:chExt cx="8556808" cy="383760"/>
          </a:xfrm>
          <a:scene3d>
            <a:camera prst="orthographicFront"/>
            <a:lightRig rig="flat" dir="t"/>
          </a:scene3d>
        </p:grpSpPr>
        <p:sp>
          <p:nvSpPr>
            <p:cNvPr id="7" name="사각형: 둥근 모서리 6">
              <a:extLst>
                <a:ext uri="{FF2B5EF4-FFF2-40B4-BE49-F238E27FC236}">
                  <a16:creationId xmlns:a16="http://schemas.microsoft.com/office/drawing/2014/main" id="{8AF876F1-2E71-4DC0-BA1D-51E1A3C16723}"/>
                </a:ext>
              </a:extLst>
            </p:cNvPr>
            <p:cNvSpPr/>
            <p:nvPr/>
          </p:nvSpPr>
          <p:spPr>
            <a:xfrm>
              <a:off x="609599" y="148600"/>
              <a:ext cx="8534399" cy="383760"/>
            </a:xfrm>
            <a:prstGeom prst="roundRect">
              <a:avLst/>
            </a:prstGeom>
            <a:gradFill rotWithShape="0">
              <a:gsLst>
                <a:gs pos="0">
                  <a:srgbClr val="756E5F"/>
                </a:gs>
                <a:gs pos="50000">
                  <a:srgbClr val="756E5F"/>
                </a:gs>
                <a:gs pos="100000">
                  <a:srgbClr val="756E5F"/>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8" name="사각형: 둥근 모서리 4">
              <a:extLst>
                <a:ext uri="{FF2B5EF4-FFF2-40B4-BE49-F238E27FC236}">
                  <a16:creationId xmlns:a16="http://schemas.microsoft.com/office/drawing/2014/main" id="{09BF4CE9-79E8-4C3C-A2DB-096B0ECFBCB7}"/>
                </a:ext>
              </a:extLst>
            </p:cNvPr>
            <p:cNvSpPr txBox="1"/>
            <p:nvPr/>
          </p:nvSpPr>
          <p:spPr>
            <a:xfrm>
              <a:off x="598391" y="167334"/>
              <a:ext cx="8556808" cy="34629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22580" tIns="0" rIns="322580" bIns="0" numCol="1" spcCol="1270" anchor="ctr" anchorCtr="0">
              <a:noAutofit/>
            </a:bodyPr>
            <a:lstStyle/>
            <a:p>
              <a:pPr lvl="0" defTabSz="577850">
                <a:lnSpc>
                  <a:spcPct val="90000"/>
                </a:lnSpc>
                <a:spcBef>
                  <a:spcPct val="0"/>
                </a:spcBef>
                <a:spcAft>
                  <a:spcPct val="35000"/>
                </a:spcAft>
              </a:pPr>
              <a:r>
                <a:rPr lang="en-US" altLang="ko-KR" sz="2400" dirty="0">
                  <a:latin typeface="Tmon몬소리 Black" panose="02000A03000000000000" pitchFamily="2" charset="-127"/>
                  <a:ea typeface="Tmon몬소리 Black" panose="02000A03000000000000" pitchFamily="2" charset="-127"/>
                </a:rPr>
                <a:t>1. Project Background and Features</a:t>
              </a:r>
              <a:endParaRPr lang="ko-KR" altLang="en-US" sz="2400" dirty="0">
                <a:latin typeface="Tmon몬소리 Black" panose="02000A03000000000000" pitchFamily="2" charset="-127"/>
                <a:ea typeface="Tmon몬소리 Black" panose="02000A03000000000000" pitchFamily="2" charset="-127"/>
              </a:endParaRPr>
            </a:p>
          </p:txBody>
        </p:sp>
      </p:grpSp>
      <p:grpSp>
        <p:nvGrpSpPr>
          <p:cNvPr id="10" name="그룹 9">
            <a:extLst>
              <a:ext uri="{FF2B5EF4-FFF2-40B4-BE49-F238E27FC236}">
                <a16:creationId xmlns:a16="http://schemas.microsoft.com/office/drawing/2014/main" id="{B74F3D73-7BF9-4FAE-B873-B7FAFA223E9A}"/>
              </a:ext>
            </a:extLst>
          </p:cNvPr>
          <p:cNvGrpSpPr/>
          <p:nvPr/>
        </p:nvGrpSpPr>
        <p:grpSpPr>
          <a:xfrm>
            <a:off x="1783931" y="3305215"/>
            <a:ext cx="8848400" cy="819314"/>
            <a:chOff x="609599" y="148600"/>
            <a:chExt cx="8534399" cy="383760"/>
          </a:xfrm>
          <a:scene3d>
            <a:camera prst="orthographicFront"/>
            <a:lightRig rig="flat" dir="t"/>
          </a:scene3d>
        </p:grpSpPr>
        <p:sp>
          <p:nvSpPr>
            <p:cNvPr id="11" name="사각형: 둥근 모서리 10">
              <a:extLst>
                <a:ext uri="{FF2B5EF4-FFF2-40B4-BE49-F238E27FC236}">
                  <a16:creationId xmlns:a16="http://schemas.microsoft.com/office/drawing/2014/main" id="{A1155370-A119-45CD-8203-D5D2B691A5F8}"/>
                </a:ext>
              </a:extLst>
            </p:cNvPr>
            <p:cNvSpPr/>
            <p:nvPr/>
          </p:nvSpPr>
          <p:spPr>
            <a:xfrm>
              <a:off x="609599" y="148600"/>
              <a:ext cx="8534399" cy="383760"/>
            </a:xfrm>
            <a:prstGeom prst="roundRect">
              <a:avLst/>
            </a:prstGeom>
            <a:gradFill rotWithShape="0">
              <a:gsLst>
                <a:gs pos="0">
                  <a:srgbClr val="756E5F"/>
                </a:gs>
                <a:gs pos="50000">
                  <a:srgbClr val="756E5F"/>
                </a:gs>
                <a:gs pos="100000">
                  <a:srgbClr val="756E5F"/>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2" name="사각형: 둥근 모서리 4">
              <a:extLst>
                <a:ext uri="{FF2B5EF4-FFF2-40B4-BE49-F238E27FC236}">
                  <a16:creationId xmlns:a16="http://schemas.microsoft.com/office/drawing/2014/main" id="{1CAF7A2D-0214-46F2-9E76-B206AC09CD3A}"/>
                </a:ext>
              </a:extLst>
            </p:cNvPr>
            <p:cNvSpPr txBox="1"/>
            <p:nvPr/>
          </p:nvSpPr>
          <p:spPr>
            <a:xfrm>
              <a:off x="628334" y="167334"/>
              <a:ext cx="8496931" cy="34629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22580" tIns="0" rIns="322580" bIns="0" numCol="1" spcCol="1270" anchor="ctr" anchorCtr="0">
              <a:noAutofit/>
            </a:bodyPr>
            <a:lstStyle/>
            <a:p>
              <a:pPr lvl="0" defTabSz="577850">
                <a:lnSpc>
                  <a:spcPct val="90000"/>
                </a:lnSpc>
                <a:spcBef>
                  <a:spcPct val="0"/>
                </a:spcBef>
                <a:spcAft>
                  <a:spcPct val="35000"/>
                </a:spcAft>
              </a:pPr>
              <a:r>
                <a:rPr lang="en-US" altLang="ko-KR" sz="2400" dirty="0">
                  <a:latin typeface="Tmon몬소리 Black" panose="02000A03000000000000" pitchFamily="2" charset="-127"/>
                  <a:ea typeface="Tmon몬소리 Black" panose="02000A03000000000000" pitchFamily="2" charset="-127"/>
                </a:rPr>
                <a:t>2. Explanation of project content</a:t>
              </a:r>
              <a:endParaRPr lang="ko-KR" altLang="en-US" sz="2400" kern="1200" dirty="0">
                <a:latin typeface="Tmon몬소리 Black" panose="02000A03000000000000" pitchFamily="2" charset="-127"/>
                <a:ea typeface="Tmon몬소리 Black" panose="02000A03000000000000" pitchFamily="2" charset="-127"/>
              </a:endParaRPr>
            </a:p>
          </p:txBody>
        </p:sp>
      </p:grpSp>
      <p:grpSp>
        <p:nvGrpSpPr>
          <p:cNvPr id="13" name="그룹 12">
            <a:extLst>
              <a:ext uri="{FF2B5EF4-FFF2-40B4-BE49-F238E27FC236}">
                <a16:creationId xmlns:a16="http://schemas.microsoft.com/office/drawing/2014/main" id="{63672183-2510-4979-A176-377E6D1F7649}"/>
              </a:ext>
            </a:extLst>
          </p:cNvPr>
          <p:cNvGrpSpPr/>
          <p:nvPr/>
        </p:nvGrpSpPr>
        <p:grpSpPr>
          <a:xfrm>
            <a:off x="1783930" y="5047477"/>
            <a:ext cx="8848400" cy="819314"/>
            <a:chOff x="609599" y="148600"/>
            <a:chExt cx="8534399" cy="383760"/>
          </a:xfrm>
          <a:scene3d>
            <a:camera prst="orthographicFront"/>
            <a:lightRig rig="flat" dir="t"/>
          </a:scene3d>
        </p:grpSpPr>
        <p:sp>
          <p:nvSpPr>
            <p:cNvPr id="14" name="사각형: 둥근 모서리 13">
              <a:extLst>
                <a:ext uri="{FF2B5EF4-FFF2-40B4-BE49-F238E27FC236}">
                  <a16:creationId xmlns:a16="http://schemas.microsoft.com/office/drawing/2014/main" id="{805DB9F3-2606-4C64-B26E-C6DE0B0447F0}"/>
                </a:ext>
              </a:extLst>
            </p:cNvPr>
            <p:cNvSpPr/>
            <p:nvPr/>
          </p:nvSpPr>
          <p:spPr>
            <a:xfrm>
              <a:off x="609599" y="148600"/>
              <a:ext cx="8534399" cy="383760"/>
            </a:xfrm>
            <a:prstGeom prst="roundRect">
              <a:avLst/>
            </a:prstGeom>
            <a:gradFill rotWithShape="0">
              <a:gsLst>
                <a:gs pos="0">
                  <a:srgbClr val="756E5F"/>
                </a:gs>
                <a:gs pos="50000">
                  <a:srgbClr val="756E5F"/>
                </a:gs>
                <a:gs pos="100000">
                  <a:srgbClr val="756E5F"/>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5" name="사각형: 둥근 모서리 4">
              <a:extLst>
                <a:ext uri="{FF2B5EF4-FFF2-40B4-BE49-F238E27FC236}">
                  <a16:creationId xmlns:a16="http://schemas.microsoft.com/office/drawing/2014/main" id="{925507AA-F5AD-4861-8381-34F0F3E30947}"/>
                </a:ext>
              </a:extLst>
            </p:cNvPr>
            <p:cNvSpPr txBox="1"/>
            <p:nvPr/>
          </p:nvSpPr>
          <p:spPr>
            <a:xfrm>
              <a:off x="628333" y="167334"/>
              <a:ext cx="8496931" cy="34629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22580" tIns="0" rIns="322580" bIns="0" numCol="1" spcCol="1270" anchor="ctr" anchorCtr="0">
              <a:noAutofit/>
            </a:bodyPr>
            <a:lstStyle/>
            <a:p>
              <a:pPr lvl="0" defTabSz="577850">
                <a:lnSpc>
                  <a:spcPct val="90000"/>
                </a:lnSpc>
                <a:spcBef>
                  <a:spcPct val="0"/>
                </a:spcBef>
                <a:spcAft>
                  <a:spcPct val="35000"/>
                </a:spcAft>
              </a:pPr>
              <a:r>
                <a:rPr lang="en-US" altLang="ko-KR" sz="2400" dirty="0">
                  <a:latin typeface="Tmon몬소리 Black" panose="02000A03000000000000" pitchFamily="2" charset="-127"/>
                  <a:ea typeface="Tmon몬소리 Black" panose="02000A03000000000000" pitchFamily="2" charset="-127"/>
                </a:rPr>
                <a:t>3. Demonstration video</a:t>
              </a:r>
              <a:endParaRPr lang="ko-KR" altLang="en-US" sz="2400" kern="1200" dirty="0">
                <a:latin typeface="Tmon몬소리 Black" panose="02000A03000000000000" pitchFamily="2" charset="-127"/>
                <a:ea typeface="Tmon몬소리 Black" panose="02000A03000000000000" pitchFamily="2" charset="-127"/>
              </a:endParaRPr>
            </a:p>
          </p:txBody>
        </p:sp>
      </p:grpSp>
    </p:spTree>
    <p:extLst>
      <p:ext uri="{BB962C8B-B14F-4D97-AF65-F5344CB8AC3E}">
        <p14:creationId xmlns:p14="http://schemas.microsoft.com/office/powerpoint/2010/main" val="322434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9BA7A19-451D-4C05-986F-601178785A35}"/>
              </a:ext>
            </a:extLst>
          </p:cNvPr>
          <p:cNvSpPr/>
          <p:nvPr/>
        </p:nvSpPr>
        <p:spPr>
          <a:xfrm>
            <a:off x="0" y="1947925"/>
            <a:ext cx="12192000" cy="2962149"/>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0" indent="-1143000" algn="ctr">
              <a:buAutoNum type="arabicPeriod"/>
            </a:pPr>
            <a:r>
              <a:rPr lang="en-US" altLang="ko-KR" sz="6600" dirty="0">
                <a:solidFill>
                  <a:prstClr val="white"/>
                </a:solidFill>
                <a:latin typeface="Tmon몬소리 Black" panose="02000A03000000000000" pitchFamily="2" charset="-127"/>
                <a:ea typeface="Tmon몬소리 Black" panose="02000A03000000000000" pitchFamily="2" charset="-127"/>
              </a:rPr>
              <a:t>Project Background </a:t>
            </a:r>
          </a:p>
          <a:p>
            <a:pPr algn="ctr"/>
            <a:r>
              <a:rPr lang="en-US" altLang="ko-KR" sz="6600" dirty="0">
                <a:solidFill>
                  <a:prstClr val="white"/>
                </a:solidFill>
                <a:latin typeface="Tmon몬소리 Black" panose="02000A03000000000000" pitchFamily="2" charset="-127"/>
                <a:ea typeface="Tmon몬소리 Black" panose="02000A03000000000000" pitchFamily="2" charset="-127"/>
              </a:rPr>
              <a:t>and Features</a:t>
            </a:r>
          </a:p>
        </p:txBody>
      </p:sp>
    </p:spTree>
    <p:extLst>
      <p:ext uri="{BB962C8B-B14F-4D97-AF65-F5344CB8AC3E}">
        <p14:creationId xmlns:p14="http://schemas.microsoft.com/office/powerpoint/2010/main" val="391819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EF88227-BAB8-4AF2-9A75-48559865C159}"/>
              </a:ext>
            </a:extLst>
          </p:cNvPr>
          <p:cNvSpPr>
            <a:spLocks noGrp="1"/>
          </p:cNvSpPr>
          <p:nvPr>
            <p:ph idx="1"/>
          </p:nvPr>
        </p:nvSpPr>
        <p:spPr>
          <a:xfrm>
            <a:off x="838200" y="1103531"/>
            <a:ext cx="10515600" cy="5073432"/>
          </a:xfrm>
        </p:spPr>
        <p:txBody>
          <a:bodyPr>
            <a:normAutofit/>
          </a:bodyPr>
          <a:lstStyle/>
          <a:p>
            <a:pPr>
              <a:lnSpc>
                <a:spcPct val="150000"/>
              </a:lnSpc>
            </a:pPr>
            <a:r>
              <a:rPr lang="en-US" altLang="ko-KR" sz="2000" dirty="0">
                <a:latin typeface="Tmon몬소리 Black" panose="02000A03000000000000" pitchFamily="2" charset="-127"/>
                <a:ea typeface="Tmon몬소리 Black" panose="02000A03000000000000" pitchFamily="2" charset="-127"/>
              </a:rPr>
              <a:t>Lectures are being replaced by online lectures due to COVID-19. However, with the existing online lecture system, it is difficult to capture the student's attitude in class, and there are disadvantages of poor concentration.</a:t>
            </a:r>
          </a:p>
          <a:p>
            <a:pPr>
              <a:lnSpc>
                <a:spcPct val="150000"/>
              </a:lnSpc>
            </a:pPr>
            <a:r>
              <a:rPr lang="en-US" altLang="ko-KR" sz="2000" dirty="0">
                <a:latin typeface="Tmon몬소리 Black" panose="02000A03000000000000" pitchFamily="2" charset="-127"/>
                <a:ea typeface="Tmon몬소리 Black" panose="02000A03000000000000" pitchFamily="2" charset="-127"/>
              </a:rPr>
              <a:t>The purpose of this study is to design and develop a natural user interface LMS that can improve the concentration of lectures by utilizing speech recognition and facial recognition.</a:t>
            </a:r>
          </a:p>
        </p:txBody>
      </p:sp>
      <p:sp>
        <p:nvSpPr>
          <p:cNvPr id="4" name="Rectangle 2">
            <a:extLst>
              <a:ext uri="{FF2B5EF4-FFF2-40B4-BE49-F238E27FC236}">
                <a16:creationId xmlns:a16="http://schemas.microsoft.com/office/drawing/2014/main" id="{46B5C910-1E10-4295-8C48-66C86FEBB27A}"/>
              </a:ext>
            </a:extLst>
          </p:cNvPr>
          <p:cNvSpPr>
            <a:spLocks noChangeArrowheads="1"/>
          </p:cNvSpPr>
          <p:nvPr/>
        </p:nvSpPr>
        <p:spPr bwMode="auto">
          <a:xfrm>
            <a:off x="4538134" y="385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latin typeface="Tmon몬소리 Black" panose="02000A03000000000000" pitchFamily="2" charset="-127"/>
              <a:ea typeface="Tmon몬소리 Black" panose="02000A03000000000000" pitchFamily="2" charset="-127"/>
            </a:endParaRPr>
          </a:p>
        </p:txBody>
      </p:sp>
      <p:pic>
        <p:nvPicPr>
          <p:cNvPr id="6" name="_x566629104">
            <a:extLst>
              <a:ext uri="{FF2B5EF4-FFF2-40B4-BE49-F238E27FC236}">
                <a16:creationId xmlns:a16="http://schemas.microsoft.com/office/drawing/2014/main" id="{83A3FC3A-2EE9-4452-A41B-920988E7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236" y="4038600"/>
            <a:ext cx="4849906" cy="27278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B84A4E-A92E-45E9-A2FC-0E9A6EFB1137}"/>
              </a:ext>
            </a:extLst>
          </p:cNvPr>
          <p:cNvSpPr txBox="1"/>
          <p:nvPr/>
        </p:nvSpPr>
        <p:spPr>
          <a:xfrm>
            <a:off x="-1" y="-4465"/>
            <a:ext cx="4213413" cy="738664"/>
          </a:xfrm>
          <a:prstGeom prst="rect">
            <a:avLst/>
          </a:prstGeom>
          <a:noFill/>
        </p:spPr>
        <p:txBody>
          <a:bodyPr wrap="square" rtlCol="0">
            <a:spAutoFit/>
          </a:bodyPr>
          <a:lstStyle/>
          <a:p>
            <a:r>
              <a:rPr lang="ko-KR" altLang="en-US" sz="4200" dirty="0">
                <a:latin typeface="Tmon몬소리 Black" panose="02000A03000000000000" pitchFamily="2" charset="-127"/>
                <a:ea typeface="Tmon몬소리 Black" panose="02000A03000000000000" pitchFamily="2" charset="-127"/>
              </a:rPr>
              <a:t>연구 개발 배경</a:t>
            </a:r>
          </a:p>
        </p:txBody>
      </p:sp>
      <p:sp>
        <p:nvSpPr>
          <p:cNvPr id="7" name="직사각형 6">
            <a:extLst>
              <a:ext uri="{FF2B5EF4-FFF2-40B4-BE49-F238E27FC236}">
                <a16:creationId xmlns:a16="http://schemas.microsoft.com/office/drawing/2014/main" id="{92DEBF31-C74B-4218-91C7-6D08070FAA54}"/>
              </a:ext>
            </a:extLst>
          </p:cNvPr>
          <p:cNvSpPr/>
          <p:nvPr/>
        </p:nvSpPr>
        <p:spPr>
          <a:xfrm>
            <a:off x="0" y="0"/>
            <a:ext cx="12192000" cy="720000"/>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prstClr val="white"/>
                </a:solidFill>
                <a:latin typeface="Tmon몬소리 Black" panose="02000A03000000000000" pitchFamily="2" charset="-127"/>
                <a:ea typeface="Tmon몬소리 Black" panose="02000A03000000000000" pitchFamily="2" charset="-127"/>
              </a:rPr>
              <a:t>1. Development Background</a:t>
            </a:r>
          </a:p>
        </p:txBody>
      </p:sp>
    </p:spTree>
    <p:extLst>
      <p:ext uri="{BB962C8B-B14F-4D97-AF65-F5344CB8AC3E}">
        <p14:creationId xmlns:p14="http://schemas.microsoft.com/office/powerpoint/2010/main" val="336180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6B5C910-1E10-4295-8C48-66C86FEBB27A}"/>
              </a:ext>
            </a:extLst>
          </p:cNvPr>
          <p:cNvSpPr>
            <a:spLocks noChangeArrowheads="1"/>
          </p:cNvSpPr>
          <p:nvPr/>
        </p:nvSpPr>
        <p:spPr bwMode="auto">
          <a:xfrm>
            <a:off x="4538134" y="385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latin typeface="Tmon몬소리 Black" panose="02000A03000000000000" pitchFamily="2" charset="-127"/>
              <a:ea typeface="Tmon몬소리 Black" panose="02000A03000000000000" pitchFamily="2" charset="-127"/>
            </a:endParaRPr>
          </a:p>
        </p:txBody>
      </p:sp>
      <p:sp>
        <p:nvSpPr>
          <p:cNvPr id="8" name="TextBox 7">
            <a:extLst>
              <a:ext uri="{FF2B5EF4-FFF2-40B4-BE49-F238E27FC236}">
                <a16:creationId xmlns:a16="http://schemas.microsoft.com/office/drawing/2014/main" id="{03B84A4E-A92E-45E9-A2FC-0E9A6EFB1137}"/>
              </a:ext>
            </a:extLst>
          </p:cNvPr>
          <p:cNvSpPr txBox="1"/>
          <p:nvPr/>
        </p:nvSpPr>
        <p:spPr>
          <a:xfrm>
            <a:off x="-1" y="-4465"/>
            <a:ext cx="4213413" cy="738664"/>
          </a:xfrm>
          <a:prstGeom prst="rect">
            <a:avLst/>
          </a:prstGeom>
          <a:noFill/>
        </p:spPr>
        <p:txBody>
          <a:bodyPr wrap="square" rtlCol="0">
            <a:spAutoFit/>
          </a:bodyPr>
          <a:lstStyle/>
          <a:p>
            <a:r>
              <a:rPr lang="ko-KR" altLang="en-US" sz="4200" dirty="0">
                <a:latin typeface="Tmon몬소리 Black" panose="02000A03000000000000" pitchFamily="2" charset="-127"/>
                <a:ea typeface="Tmon몬소리 Black" panose="02000A03000000000000" pitchFamily="2" charset="-127"/>
              </a:rPr>
              <a:t>연구 개발 배경</a:t>
            </a:r>
          </a:p>
        </p:txBody>
      </p:sp>
      <p:sp>
        <p:nvSpPr>
          <p:cNvPr id="7" name="직사각형 6">
            <a:extLst>
              <a:ext uri="{FF2B5EF4-FFF2-40B4-BE49-F238E27FC236}">
                <a16:creationId xmlns:a16="http://schemas.microsoft.com/office/drawing/2014/main" id="{92DEBF31-C74B-4218-91C7-6D08070FAA54}"/>
              </a:ext>
            </a:extLst>
          </p:cNvPr>
          <p:cNvSpPr/>
          <p:nvPr/>
        </p:nvSpPr>
        <p:spPr>
          <a:xfrm>
            <a:off x="0" y="0"/>
            <a:ext cx="12192000" cy="720000"/>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prstClr val="white"/>
                </a:solidFill>
                <a:latin typeface="Tmon몬소리 Black" panose="02000A03000000000000" pitchFamily="2" charset="-127"/>
                <a:ea typeface="Tmon몬소리 Black" panose="02000A03000000000000" pitchFamily="2" charset="-127"/>
              </a:rPr>
              <a:t>1. Work Development Environment</a:t>
            </a:r>
          </a:p>
        </p:txBody>
      </p:sp>
      <p:graphicFrame>
        <p:nvGraphicFramePr>
          <p:cNvPr id="9" name="내용 개체 틀 8">
            <a:extLst>
              <a:ext uri="{FF2B5EF4-FFF2-40B4-BE49-F238E27FC236}">
                <a16:creationId xmlns:a16="http://schemas.microsoft.com/office/drawing/2014/main" id="{DE1FD0D0-2F99-4DC9-A14F-820F39621633}"/>
              </a:ext>
            </a:extLst>
          </p:cNvPr>
          <p:cNvGraphicFramePr>
            <a:graphicFrameLocks noGrp="1"/>
          </p:cNvGraphicFramePr>
          <p:nvPr>
            <p:ph idx="1"/>
            <p:extLst>
              <p:ext uri="{D42A27DB-BD31-4B8C-83A1-F6EECF244321}">
                <p14:modId xmlns:p14="http://schemas.microsoft.com/office/powerpoint/2010/main" val="2558009186"/>
              </p:ext>
            </p:extLst>
          </p:nvPr>
        </p:nvGraphicFramePr>
        <p:xfrm>
          <a:off x="945267" y="1326588"/>
          <a:ext cx="10301466" cy="5054691"/>
        </p:xfrm>
        <a:graphic>
          <a:graphicData uri="http://schemas.openxmlformats.org/drawingml/2006/table">
            <a:tbl>
              <a:tblPr/>
              <a:tblGrid>
                <a:gridCol w="1645502">
                  <a:extLst>
                    <a:ext uri="{9D8B030D-6E8A-4147-A177-3AD203B41FA5}">
                      <a16:colId xmlns:a16="http://schemas.microsoft.com/office/drawing/2014/main" val="45970549"/>
                    </a:ext>
                  </a:extLst>
                </a:gridCol>
                <a:gridCol w="4327982">
                  <a:extLst>
                    <a:ext uri="{9D8B030D-6E8A-4147-A177-3AD203B41FA5}">
                      <a16:colId xmlns:a16="http://schemas.microsoft.com/office/drawing/2014/main" val="1968359917"/>
                    </a:ext>
                  </a:extLst>
                </a:gridCol>
                <a:gridCol w="4327982">
                  <a:extLst>
                    <a:ext uri="{9D8B030D-6E8A-4147-A177-3AD203B41FA5}">
                      <a16:colId xmlns:a16="http://schemas.microsoft.com/office/drawing/2014/main" val="4125029802"/>
                    </a:ext>
                  </a:extLst>
                </a:gridCol>
              </a:tblGrid>
              <a:tr h="628224">
                <a:tc gridSpan="2">
                  <a:txBody>
                    <a:bodyPr/>
                    <a:lstStyle/>
                    <a:p>
                      <a:pPr marL="0" marR="0" indent="0" algn="ctr" fontAlgn="base" latinLnBrk="0">
                        <a:lnSpc>
                          <a:spcPct val="160000"/>
                        </a:lnSpc>
                        <a:spcBef>
                          <a:spcPts val="0"/>
                        </a:spcBef>
                        <a:spcAft>
                          <a:spcPts val="0"/>
                        </a:spcAft>
                      </a:pPr>
                      <a:r>
                        <a:rPr lang="en-US" sz="1800" b="1" kern="0" spc="0" dirty="0">
                          <a:solidFill>
                            <a:srgbClr val="000000"/>
                          </a:solidFill>
                          <a:effectLst/>
                          <a:latin typeface="맑은 고딕" panose="020B0503020000020004" pitchFamily="50" charset="-127"/>
                          <a:ea typeface="맑은 고딕" panose="020B0503020000020004" pitchFamily="50" charset="-127"/>
                        </a:rPr>
                        <a:t>Division</a:t>
                      </a:r>
                      <a:endParaRPr lang="en-US" sz="1800" kern="0" spc="0" dirty="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7E7E7"/>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sz="1800" b="1" kern="0" spc="0">
                          <a:solidFill>
                            <a:srgbClr val="000000"/>
                          </a:solidFill>
                          <a:effectLst/>
                          <a:latin typeface="맑은 고딕" panose="020B0503020000020004" pitchFamily="50" charset="-127"/>
                          <a:ea typeface="맑은 고딕" panose="020B0503020000020004" pitchFamily="50" charset="-127"/>
                        </a:rPr>
                        <a:t>Description</a:t>
                      </a:r>
                      <a:endParaRPr lang="en-US" sz="1800" kern="0" spc="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3553980246"/>
                  </a:ext>
                </a:extLst>
              </a:tr>
              <a:tr h="566215">
                <a:tc rowSpan="5">
                  <a:txBody>
                    <a:bodyPr/>
                    <a:lstStyle/>
                    <a:p>
                      <a:pPr marL="0" marR="0" indent="0" algn="ctr" fontAlgn="base" latinLnBrk="0">
                        <a:lnSpc>
                          <a:spcPct val="160000"/>
                        </a:lnSpc>
                        <a:spcBef>
                          <a:spcPts val="0"/>
                        </a:spcBef>
                        <a:spcAft>
                          <a:spcPts val="0"/>
                        </a:spcAft>
                      </a:pPr>
                      <a:r>
                        <a:rPr lang="en-US" sz="1800" kern="0" spc="0">
                          <a:solidFill>
                            <a:srgbClr val="000000"/>
                          </a:solidFill>
                          <a:effectLst/>
                          <a:latin typeface="맑은 고딕" panose="020B0503020000020004" pitchFamily="50" charset="-127"/>
                          <a:ea typeface="맑은 고딕" panose="020B0503020000020004" pitchFamily="50" charset="-127"/>
                        </a:rPr>
                        <a:t>S/W Development Environment</a:t>
                      </a:r>
                      <a:endParaRPr lang="en-US" sz="1800" kern="0" spc="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800" kern="0" spc="0" dirty="0">
                          <a:solidFill>
                            <a:srgbClr val="000000"/>
                          </a:solidFill>
                          <a:effectLst/>
                          <a:latin typeface="맑은 고딕" panose="020B0503020000020004" pitchFamily="50" charset="-127"/>
                          <a:ea typeface="맑은 고딕" panose="020B0503020000020004" pitchFamily="50" charset="-127"/>
                        </a:rPr>
                        <a:t>OS</a:t>
                      </a:r>
                      <a:endParaRPr lang="en-US" sz="1800" kern="0" spc="0" dirty="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800" kern="0" spc="0">
                          <a:solidFill>
                            <a:srgbClr val="000000"/>
                          </a:solidFill>
                          <a:effectLst/>
                          <a:latin typeface="맑은 고딕" panose="020B0503020000020004" pitchFamily="50" charset="-127"/>
                          <a:ea typeface="맑은 고딕" panose="020B0503020000020004" pitchFamily="50" charset="-127"/>
                        </a:rPr>
                        <a:t>Windows10</a:t>
                      </a:r>
                      <a:endParaRPr lang="en-US" sz="1800" kern="0" spc="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9870622"/>
                  </a:ext>
                </a:extLst>
              </a:tr>
              <a:tr h="566215">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sz="1800" kern="0" spc="0" dirty="0">
                          <a:solidFill>
                            <a:srgbClr val="000000"/>
                          </a:solidFill>
                          <a:effectLst/>
                          <a:latin typeface="맑은 고딕" panose="020B0503020000020004" pitchFamily="50" charset="-127"/>
                          <a:ea typeface="맑은 고딕" panose="020B0503020000020004" pitchFamily="50" charset="-127"/>
                        </a:rPr>
                        <a:t>IDE</a:t>
                      </a:r>
                      <a:endParaRPr lang="en-US" sz="1800" kern="0" spc="0" dirty="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800" kern="0" spc="0">
                          <a:solidFill>
                            <a:srgbClr val="000000"/>
                          </a:solidFill>
                          <a:effectLst/>
                          <a:latin typeface="맑은 고딕" panose="020B0503020000020004" pitchFamily="50" charset="-127"/>
                          <a:ea typeface="맑은 고딕" panose="020B0503020000020004" pitchFamily="50" charset="-127"/>
                        </a:rPr>
                        <a:t>Visual studio code</a:t>
                      </a:r>
                      <a:endParaRPr lang="en-US" sz="1800" kern="0" spc="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3935937"/>
                  </a:ext>
                </a:extLst>
              </a:tr>
              <a:tr h="566215">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sz="1800" kern="0" spc="0">
                          <a:solidFill>
                            <a:srgbClr val="000000"/>
                          </a:solidFill>
                          <a:effectLst/>
                          <a:latin typeface="맑은 고딕" panose="020B0503020000020004" pitchFamily="50" charset="-127"/>
                          <a:ea typeface="맑은 고딕" panose="020B0503020000020004" pitchFamily="50" charset="-127"/>
                        </a:rPr>
                        <a:t>Development tools</a:t>
                      </a:r>
                      <a:endParaRPr lang="en-US" sz="1800" kern="0" spc="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800" kern="0" spc="0" dirty="0">
                          <a:solidFill>
                            <a:srgbClr val="000000"/>
                          </a:solidFill>
                          <a:effectLst/>
                          <a:latin typeface="맑은 고딕" panose="020B0503020000020004" pitchFamily="50" charset="-127"/>
                          <a:ea typeface="맑은 고딕" panose="020B0503020000020004" pitchFamily="50" charset="-127"/>
                        </a:rPr>
                        <a:t>Git, Python, Django</a:t>
                      </a:r>
                      <a:endParaRPr lang="en-US" sz="1800" kern="0" spc="0" dirty="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494823"/>
                  </a:ext>
                </a:extLst>
              </a:tr>
              <a:tr h="856338">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sz="1800" kern="0" spc="0">
                          <a:solidFill>
                            <a:srgbClr val="000000"/>
                          </a:solidFill>
                          <a:effectLst/>
                          <a:latin typeface="맑은 고딕" panose="020B0503020000020004" pitchFamily="50" charset="-127"/>
                          <a:ea typeface="맑은 고딕" panose="020B0503020000020004" pitchFamily="50" charset="-127"/>
                        </a:rPr>
                        <a:t>Development language</a:t>
                      </a:r>
                      <a:endParaRPr lang="en-US" sz="1800" kern="0" spc="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800" kern="0" spc="0" dirty="0">
                          <a:solidFill>
                            <a:srgbClr val="000000"/>
                          </a:solidFill>
                          <a:effectLst/>
                          <a:latin typeface="맑은 고딕" panose="020B0503020000020004" pitchFamily="50" charset="-127"/>
                          <a:ea typeface="맑은 고딕" panose="020B0503020000020004" pitchFamily="50" charset="-127"/>
                        </a:rPr>
                        <a:t>python, </a:t>
                      </a:r>
                      <a:r>
                        <a:rPr lang="en-US" sz="1800" kern="0" spc="0" dirty="0" err="1">
                          <a:solidFill>
                            <a:srgbClr val="000000"/>
                          </a:solidFill>
                          <a:effectLst/>
                          <a:latin typeface="맑은 고딕" panose="020B0503020000020004" pitchFamily="50" charset="-127"/>
                          <a:ea typeface="맑은 고딕" panose="020B0503020000020004" pitchFamily="50" charset="-127"/>
                        </a:rPr>
                        <a:t>javascript</a:t>
                      </a:r>
                      <a:r>
                        <a:rPr lang="en-US" sz="1800" kern="0" spc="0" dirty="0">
                          <a:solidFill>
                            <a:srgbClr val="000000"/>
                          </a:solidFill>
                          <a:effectLst/>
                          <a:latin typeface="맑은 고딕" panose="020B0503020000020004" pitchFamily="50" charset="-127"/>
                          <a:ea typeface="맑은 고딕" panose="020B0503020000020004" pitchFamily="50" charset="-127"/>
                        </a:rPr>
                        <a:t>, html</a:t>
                      </a:r>
                      <a:endParaRPr lang="en-US" sz="1800" kern="0" spc="0" dirty="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8945231"/>
                  </a:ext>
                </a:extLst>
              </a:tr>
              <a:tr h="566215">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sz="1800" kern="0" spc="0">
                          <a:solidFill>
                            <a:srgbClr val="000000"/>
                          </a:solidFill>
                          <a:effectLst/>
                          <a:latin typeface="맑은 고딕" panose="020B0503020000020004" pitchFamily="50" charset="-127"/>
                          <a:ea typeface="맑은 고딕" panose="020B0503020000020004" pitchFamily="50" charset="-127"/>
                        </a:rPr>
                        <a:t>Database</a:t>
                      </a:r>
                      <a:endParaRPr lang="en-US" sz="1800" kern="0" spc="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800" kern="0" spc="0" dirty="0" err="1">
                          <a:solidFill>
                            <a:srgbClr val="000000"/>
                          </a:solidFill>
                          <a:effectLst/>
                          <a:latin typeface="맑은 고딕" panose="020B0503020000020004" pitchFamily="50" charset="-127"/>
                          <a:ea typeface="맑은 고딕" panose="020B0503020000020004" pitchFamily="50" charset="-127"/>
                        </a:rPr>
                        <a:t>mysql</a:t>
                      </a:r>
                      <a:r>
                        <a:rPr lang="en-US" sz="1800" kern="0" spc="0" dirty="0">
                          <a:solidFill>
                            <a:srgbClr val="000000"/>
                          </a:solidFill>
                          <a:effectLst/>
                          <a:latin typeface="맑은 고딕" panose="020B0503020000020004" pitchFamily="50" charset="-127"/>
                          <a:ea typeface="맑은 고딕" panose="020B0503020000020004" pitchFamily="50" charset="-127"/>
                        </a:rPr>
                        <a:t>, </a:t>
                      </a:r>
                      <a:r>
                        <a:rPr lang="en-US" sz="1800" kern="0" spc="0" dirty="0" err="1">
                          <a:solidFill>
                            <a:srgbClr val="000000"/>
                          </a:solidFill>
                          <a:effectLst/>
                          <a:latin typeface="맑은 고딕" panose="020B0503020000020004" pitchFamily="50" charset="-127"/>
                          <a:ea typeface="맑은 고딕" panose="020B0503020000020004" pitchFamily="50" charset="-127"/>
                        </a:rPr>
                        <a:t>sqlite</a:t>
                      </a:r>
                      <a:endParaRPr lang="en-US" sz="1800" kern="0" spc="0" dirty="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8211959"/>
                  </a:ext>
                </a:extLst>
              </a:tr>
              <a:tr h="566215">
                <a:tc rowSpan="2">
                  <a:txBody>
                    <a:bodyPr/>
                    <a:lstStyle/>
                    <a:p>
                      <a:pPr marL="0" marR="0" indent="0" algn="ctr" fontAlgn="base" latinLnBrk="0">
                        <a:lnSpc>
                          <a:spcPct val="160000"/>
                        </a:lnSpc>
                        <a:spcBef>
                          <a:spcPts val="0"/>
                        </a:spcBef>
                        <a:spcAft>
                          <a:spcPts val="0"/>
                        </a:spcAft>
                      </a:pPr>
                      <a:r>
                        <a:rPr lang="en-US" sz="1800" kern="0" spc="0">
                          <a:solidFill>
                            <a:srgbClr val="000000"/>
                          </a:solidFill>
                          <a:effectLst/>
                          <a:latin typeface="맑은 고딕" panose="020B0503020000020004" pitchFamily="50" charset="-127"/>
                          <a:ea typeface="맑은 고딕" panose="020B0503020000020004" pitchFamily="50" charset="-127"/>
                        </a:rPr>
                        <a:t>H/W Components</a:t>
                      </a:r>
                      <a:endParaRPr lang="en-US" sz="1800" kern="0" spc="0">
                        <a:solidFill>
                          <a:srgbClr val="000000"/>
                        </a:solidFill>
                        <a:effectLst/>
                        <a:latin typeface="한컴바탕"/>
                      </a:endParaRPr>
                    </a:p>
                    <a:p>
                      <a:pPr marL="0" marR="0" indent="0" algn="ctr" fontAlgn="base" latinLnBrk="0">
                        <a:lnSpc>
                          <a:spcPct val="160000"/>
                        </a:lnSpc>
                        <a:spcBef>
                          <a:spcPts val="0"/>
                        </a:spcBef>
                        <a:spcAft>
                          <a:spcPts val="0"/>
                        </a:spcAft>
                      </a:pPr>
                      <a:r>
                        <a:rPr lang="en-US" sz="1800" kern="0" spc="0">
                          <a:solidFill>
                            <a:srgbClr val="000000"/>
                          </a:solidFill>
                          <a:effectLst/>
                          <a:latin typeface="맑은 고딕" panose="020B0503020000020004" pitchFamily="50" charset="-127"/>
                          <a:ea typeface="맑은 고딕" panose="020B0503020000020004" pitchFamily="50" charset="-127"/>
                        </a:rPr>
                        <a:t>Equipment</a:t>
                      </a:r>
                      <a:endParaRPr lang="en-US" sz="1800" kern="0" spc="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800" kern="0" spc="0">
                          <a:solidFill>
                            <a:srgbClr val="000000"/>
                          </a:solidFill>
                          <a:effectLst/>
                          <a:latin typeface="맑은 고딕" panose="020B0503020000020004" pitchFamily="50" charset="-127"/>
                          <a:ea typeface="맑은 고딕" panose="020B0503020000020004" pitchFamily="50" charset="-127"/>
                        </a:rPr>
                        <a:t>Device</a:t>
                      </a:r>
                      <a:endParaRPr lang="en-US" sz="1800" kern="0" spc="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800" kern="0" spc="0" dirty="0">
                          <a:solidFill>
                            <a:srgbClr val="000000"/>
                          </a:solidFill>
                          <a:effectLst/>
                          <a:latin typeface="맑은 고딕" panose="020B0503020000020004" pitchFamily="50" charset="-127"/>
                          <a:ea typeface="맑은 고딕" panose="020B0503020000020004" pitchFamily="50" charset="-127"/>
                        </a:rPr>
                        <a:t>Laptop computer</a:t>
                      </a:r>
                      <a:endParaRPr lang="en-US" sz="1800" kern="0" spc="0" dirty="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4894503"/>
                  </a:ext>
                </a:extLst>
              </a:tr>
              <a:tr h="739054">
                <a:tc v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en-US" sz="1800" kern="0" spc="0">
                          <a:solidFill>
                            <a:srgbClr val="000000"/>
                          </a:solidFill>
                          <a:effectLst/>
                          <a:latin typeface="맑은 고딕" panose="020B0503020000020004" pitchFamily="50" charset="-127"/>
                          <a:ea typeface="맑은 고딕" panose="020B0503020000020004" pitchFamily="50" charset="-127"/>
                        </a:rPr>
                        <a:t>Addition</a:t>
                      </a:r>
                      <a:endParaRPr lang="en-US" sz="1800" kern="0" spc="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800" kern="0" spc="0" dirty="0">
                          <a:solidFill>
                            <a:srgbClr val="000000"/>
                          </a:solidFill>
                          <a:effectLst/>
                          <a:latin typeface="맑은 고딕" panose="020B0503020000020004" pitchFamily="50" charset="-127"/>
                          <a:ea typeface="맑은 고딕" panose="020B0503020000020004" pitchFamily="50" charset="-127"/>
                        </a:rPr>
                        <a:t>Microphone, Webcam</a:t>
                      </a:r>
                      <a:endParaRPr lang="en-US" sz="1800" kern="0" spc="0" dirty="0">
                        <a:solidFill>
                          <a:srgbClr val="000000"/>
                        </a:solidFill>
                        <a:effectLst/>
                        <a:latin typeface="한컴바탕"/>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405457"/>
                  </a:ext>
                </a:extLst>
              </a:tr>
            </a:tbl>
          </a:graphicData>
        </a:graphic>
      </p:graphicFrame>
    </p:spTree>
    <p:extLst>
      <p:ext uri="{BB962C8B-B14F-4D97-AF65-F5344CB8AC3E}">
        <p14:creationId xmlns:p14="http://schemas.microsoft.com/office/powerpoint/2010/main" val="258342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EF88227-BAB8-4AF2-9A75-48559865C159}"/>
              </a:ext>
            </a:extLst>
          </p:cNvPr>
          <p:cNvSpPr>
            <a:spLocks noGrp="1"/>
          </p:cNvSpPr>
          <p:nvPr>
            <p:ph idx="1"/>
          </p:nvPr>
        </p:nvSpPr>
        <p:spPr>
          <a:xfrm>
            <a:off x="-1" y="1102659"/>
            <a:ext cx="12192001" cy="5549154"/>
          </a:xfrm>
        </p:spPr>
        <p:txBody>
          <a:bodyPr>
            <a:normAutofit fontScale="70000" lnSpcReduction="20000"/>
          </a:bodyPr>
          <a:lstStyle/>
          <a:p>
            <a:pPr>
              <a:lnSpc>
                <a:spcPct val="170000"/>
              </a:lnSpc>
            </a:pPr>
            <a:r>
              <a:rPr lang="en-US" altLang="ko-KR" dirty="0">
                <a:latin typeface="Tmon몬소리 Black" panose="02000A03000000000000" pitchFamily="2" charset="-127"/>
                <a:ea typeface="Tmon몬소리 Black" panose="02000A03000000000000" pitchFamily="2" charset="-127"/>
              </a:rPr>
              <a:t>Simple Equipment Requirements regardless of time and location</a:t>
            </a:r>
          </a:p>
          <a:p>
            <a:pPr lvl="1">
              <a:lnSpc>
                <a:spcPct val="170000"/>
              </a:lnSpc>
            </a:pPr>
            <a:r>
              <a:rPr lang="en-US" altLang="ko-KR" sz="2600" dirty="0">
                <a:latin typeface="Tmon몬소리 Black" panose="02000A03000000000000" pitchFamily="2" charset="-127"/>
                <a:ea typeface="Tmon몬소리 Black" panose="02000A03000000000000" pitchFamily="2" charset="-127"/>
              </a:rPr>
              <a:t>Students can improve their course attitude after identifying </a:t>
            </a:r>
          </a:p>
          <a:p>
            <a:pPr marL="457200" lvl="1" indent="0">
              <a:lnSpc>
                <a:spcPct val="170000"/>
              </a:lnSpc>
              <a:buNone/>
            </a:pPr>
            <a:r>
              <a:rPr lang="en-US" altLang="ko-KR" sz="2600" dirty="0">
                <a:latin typeface="Tmon몬소리 Black" panose="02000A03000000000000" pitchFamily="2" charset="-127"/>
                <a:ea typeface="Tmon몬소리 Black" panose="02000A03000000000000" pitchFamily="2" charset="-127"/>
              </a:rPr>
              <a:t>   their course attitude using just webcams and microphone.</a:t>
            </a:r>
          </a:p>
          <a:p>
            <a:pPr marL="457200" lvl="1" indent="0">
              <a:lnSpc>
                <a:spcPct val="170000"/>
              </a:lnSpc>
              <a:buNone/>
            </a:pPr>
            <a:endParaRPr lang="en-US" altLang="ko-KR" sz="2600" dirty="0">
              <a:latin typeface="Tmon몬소리 Black" panose="02000A03000000000000" pitchFamily="2" charset="-127"/>
              <a:ea typeface="Tmon몬소리 Black" panose="02000A03000000000000" pitchFamily="2" charset="-127"/>
            </a:endParaRPr>
          </a:p>
          <a:p>
            <a:pPr>
              <a:lnSpc>
                <a:spcPct val="170000"/>
              </a:lnSpc>
            </a:pPr>
            <a:r>
              <a:rPr lang="en-US" altLang="ko-KR" dirty="0">
                <a:latin typeface="Tmon몬소리 Black" panose="02000A03000000000000" pitchFamily="2" charset="-127"/>
                <a:ea typeface="Tmon몬소리 Black" panose="02000A03000000000000" pitchFamily="2" charset="-127"/>
              </a:rPr>
              <a:t>Create an offline-like environment and various options</a:t>
            </a:r>
          </a:p>
          <a:p>
            <a:pPr lvl="1">
              <a:lnSpc>
                <a:spcPct val="170000"/>
              </a:lnSpc>
            </a:pPr>
            <a:r>
              <a:rPr lang="en-US" altLang="ko-KR" sz="2600" dirty="0">
                <a:latin typeface="Tmon몬소리 Black" panose="02000A03000000000000" pitchFamily="2" charset="-127"/>
                <a:ea typeface="Tmon몬소리 Black" panose="02000A03000000000000" pitchFamily="2" charset="-127"/>
              </a:rPr>
              <a:t>Real-time video control based on absence, proxy attendance, and sleepiness detection.</a:t>
            </a:r>
          </a:p>
          <a:p>
            <a:pPr lvl="1">
              <a:lnSpc>
                <a:spcPct val="170000"/>
              </a:lnSpc>
            </a:pPr>
            <a:r>
              <a:rPr lang="en-US" altLang="ko-KR" sz="2600" dirty="0">
                <a:latin typeface="Tmon몬소리 Black" panose="02000A03000000000000" pitchFamily="2" charset="-127"/>
                <a:ea typeface="Tmon몬소리 Black" panose="02000A03000000000000" pitchFamily="2" charset="-127"/>
              </a:rPr>
              <a:t>If the system determines that you are dozing off during a lecture, the video automatically stops and only continuously listens through voice recognition.</a:t>
            </a:r>
            <a:r>
              <a:rPr lang="ko-KR" altLang="en-US" sz="2600" dirty="0">
                <a:latin typeface="Tmon몬소리 Black" panose="02000A03000000000000" pitchFamily="2" charset="-127"/>
                <a:ea typeface="Tmon몬소리 Black" panose="02000A03000000000000" pitchFamily="2" charset="-127"/>
              </a:rPr>
              <a:t> </a:t>
            </a:r>
            <a:endParaRPr lang="en-US" altLang="ko-KR" sz="2600" dirty="0">
              <a:latin typeface="Tmon몬소리 Black" panose="02000A03000000000000" pitchFamily="2" charset="-127"/>
              <a:ea typeface="Tmon몬소리 Black" panose="02000A03000000000000" pitchFamily="2" charset="-127"/>
            </a:endParaRPr>
          </a:p>
          <a:p>
            <a:pPr lvl="1">
              <a:lnSpc>
                <a:spcPct val="170000"/>
              </a:lnSpc>
            </a:pPr>
            <a:r>
              <a:rPr lang="en-US" altLang="ko-KR" sz="2600" dirty="0">
                <a:latin typeface="Tmon몬소리 Black" panose="02000A03000000000000" pitchFamily="2" charset="-127"/>
                <a:ea typeface="Tmon몬소리 Black" panose="02000A03000000000000" pitchFamily="2" charset="-127"/>
              </a:rPr>
              <a:t>Voice recognition enables video manipulation of lectures</a:t>
            </a:r>
          </a:p>
          <a:p>
            <a:pPr lvl="1">
              <a:lnSpc>
                <a:spcPct val="170000"/>
              </a:lnSpc>
            </a:pPr>
            <a:r>
              <a:rPr lang="en-US" altLang="ko-KR" sz="2600" dirty="0">
                <a:latin typeface="Tmon몬소리 Black" panose="02000A03000000000000" pitchFamily="2" charset="-127"/>
                <a:ea typeface="Tmon몬소리 Black" panose="02000A03000000000000" pitchFamily="2" charset="-127"/>
              </a:rPr>
              <a:t>Image clip and each figure at the point of sleepiness.</a:t>
            </a:r>
          </a:p>
          <a:p>
            <a:pPr lvl="1">
              <a:lnSpc>
                <a:spcPct val="170000"/>
              </a:lnSpc>
            </a:pPr>
            <a:r>
              <a:rPr lang="en-US" altLang="ko-KR" sz="2600" dirty="0">
                <a:latin typeface="Tmon몬소리 Black" panose="02000A03000000000000" pitchFamily="2" charset="-127"/>
                <a:ea typeface="Tmon몬소리 Black" panose="02000A03000000000000" pitchFamily="2" charset="-127"/>
              </a:rPr>
              <a:t>Provide a graph and table of the course attitude results of the students after the course is over.</a:t>
            </a:r>
          </a:p>
        </p:txBody>
      </p:sp>
      <p:sp>
        <p:nvSpPr>
          <p:cNvPr id="5" name="TextBox 4">
            <a:extLst>
              <a:ext uri="{FF2B5EF4-FFF2-40B4-BE49-F238E27FC236}">
                <a16:creationId xmlns:a16="http://schemas.microsoft.com/office/drawing/2014/main" id="{99647E01-EC3E-41FC-AA85-D68157163CAB}"/>
              </a:ext>
            </a:extLst>
          </p:cNvPr>
          <p:cNvSpPr txBox="1"/>
          <p:nvPr/>
        </p:nvSpPr>
        <p:spPr>
          <a:xfrm>
            <a:off x="-1" y="-4465"/>
            <a:ext cx="4213413" cy="738664"/>
          </a:xfrm>
          <a:prstGeom prst="rect">
            <a:avLst/>
          </a:prstGeom>
          <a:noFill/>
        </p:spPr>
        <p:txBody>
          <a:bodyPr wrap="square" rtlCol="0">
            <a:spAutoFit/>
          </a:bodyPr>
          <a:lstStyle/>
          <a:p>
            <a:r>
              <a:rPr lang="ko-KR" altLang="en-US" sz="4200" dirty="0">
                <a:latin typeface="Tmon몬소리 Black" panose="02000A03000000000000" pitchFamily="2" charset="-127"/>
                <a:ea typeface="Tmon몬소리 Black" panose="02000A03000000000000" pitchFamily="2" charset="-127"/>
              </a:rPr>
              <a:t>작품의 특징</a:t>
            </a:r>
          </a:p>
        </p:txBody>
      </p:sp>
      <p:sp>
        <p:nvSpPr>
          <p:cNvPr id="4" name="직사각형 3">
            <a:extLst>
              <a:ext uri="{FF2B5EF4-FFF2-40B4-BE49-F238E27FC236}">
                <a16:creationId xmlns:a16="http://schemas.microsoft.com/office/drawing/2014/main" id="{35E0A10C-43B6-4379-B1F7-3ED9C0BBF80B}"/>
              </a:ext>
            </a:extLst>
          </p:cNvPr>
          <p:cNvSpPr/>
          <p:nvPr/>
        </p:nvSpPr>
        <p:spPr>
          <a:xfrm>
            <a:off x="0" y="0"/>
            <a:ext cx="12192000" cy="720000"/>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prstClr val="white"/>
                </a:solidFill>
                <a:latin typeface="Tmon몬소리 Black" panose="02000A03000000000000" pitchFamily="2" charset="-127"/>
                <a:ea typeface="Tmon몬소리 Black" panose="02000A03000000000000" pitchFamily="2" charset="-127"/>
              </a:rPr>
              <a:t>1. Characteristics</a:t>
            </a:r>
          </a:p>
        </p:txBody>
      </p:sp>
      <p:pic>
        <p:nvPicPr>
          <p:cNvPr id="1026" name="Picture 2" descr="Tobii Pro X2-30 screen-based eye tracker">
            <a:extLst>
              <a:ext uri="{FF2B5EF4-FFF2-40B4-BE49-F238E27FC236}">
                <a16:creationId xmlns:a16="http://schemas.microsoft.com/office/drawing/2014/main" id="{7B658170-7DEE-4FA1-82E1-341E68978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894" y="1989980"/>
            <a:ext cx="3248024" cy="1077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생각만으로 구글글라스 작동시키는 '뇌파 인식 앱' 나온다">
            <a:extLst>
              <a:ext uri="{FF2B5EF4-FFF2-40B4-BE49-F238E27FC236}">
                <a16:creationId xmlns:a16="http://schemas.microsoft.com/office/drawing/2014/main" id="{DD6B147B-09A4-40FA-8C62-04FBD537C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286" y="1972362"/>
            <a:ext cx="1839767"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867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9D33179C-80E5-4347-8052-5D85D2C99BDE}"/>
              </a:ext>
            </a:extLst>
          </p:cNvPr>
          <p:cNvSpPr/>
          <p:nvPr/>
        </p:nvSpPr>
        <p:spPr>
          <a:xfrm>
            <a:off x="0" y="1947925"/>
            <a:ext cx="12192000" cy="2962149"/>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600" dirty="0">
                <a:solidFill>
                  <a:prstClr val="white"/>
                </a:solidFill>
                <a:latin typeface="Tmon몬소리 Black" panose="02000A03000000000000" pitchFamily="2" charset="-127"/>
                <a:ea typeface="Tmon몬소리 Black" panose="02000A03000000000000" pitchFamily="2" charset="-127"/>
              </a:rPr>
              <a:t>2. Explanation of project content</a:t>
            </a:r>
          </a:p>
        </p:txBody>
      </p:sp>
    </p:spTree>
    <p:extLst>
      <p:ext uri="{BB962C8B-B14F-4D97-AF65-F5344CB8AC3E}">
        <p14:creationId xmlns:p14="http://schemas.microsoft.com/office/powerpoint/2010/main" val="242751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5BC76F-A56C-46D2-ABE1-B79D5564474E}"/>
              </a:ext>
            </a:extLst>
          </p:cNvPr>
          <p:cNvSpPr txBox="1"/>
          <p:nvPr/>
        </p:nvSpPr>
        <p:spPr>
          <a:xfrm>
            <a:off x="-1" y="-4465"/>
            <a:ext cx="3603813" cy="738664"/>
          </a:xfrm>
          <a:prstGeom prst="rect">
            <a:avLst/>
          </a:prstGeom>
          <a:noFill/>
        </p:spPr>
        <p:txBody>
          <a:bodyPr wrap="square" rtlCol="0">
            <a:spAutoFit/>
          </a:bodyPr>
          <a:lstStyle/>
          <a:p>
            <a:r>
              <a:rPr lang="ko-KR" altLang="en-US" sz="4200" dirty="0">
                <a:latin typeface="Tmon몬소리 Black" panose="02000A03000000000000" pitchFamily="2" charset="-127"/>
                <a:ea typeface="Tmon몬소리 Black" panose="02000A03000000000000" pitchFamily="2" charset="-127"/>
              </a:rPr>
              <a:t>시스템 구성도</a:t>
            </a:r>
          </a:p>
        </p:txBody>
      </p:sp>
      <p:sp>
        <p:nvSpPr>
          <p:cNvPr id="4" name="직사각형 3">
            <a:extLst>
              <a:ext uri="{FF2B5EF4-FFF2-40B4-BE49-F238E27FC236}">
                <a16:creationId xmlns:a16="http://schemas.microsoft.com/office/drawing/2014/main" id="{3F5AE256-1694-4C41-9624-99E103CAB5E5}"/>
              </a:ext>
            </a:extLst>
          </p:cNvPr>
          <p:cNvSpPr/>
          <p:nvPr/>
        </p:nvSpPr>
        <p:spPr>
          <a:xfrm>
            <a:off x="0" y="0"/>
            <a:ext cx="12192000" cy="720000"/>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prstClr val="white"/>
                </a:solidFill>
                <a:latin typeface="Tmon몬소리 Black" panose="02000A03000000000000" pitchFamily="2" charset="-127"/>
                <a:ea typeface="Tmon몬소리 Black" panose="02000A03000000000000" pitchFamily="2" charset="-127"/>
              </a:rPr>
              <a:t>2. System Configuration Diagram</a:t>
            </a:r>
          </a:p>
        </p:txBody>
      </p:sp>
      <p:pic>
        <p:nvPicPr>
          <p:cNvPr id="8" name="그림 7">
            <a:extLst>
              <a:ext uri="{FF2B5EF4-FFF2-40B4-BE49-F238E27FC236}">
                <a16:creationId xmlns:a16="http://schemas.microsoft.com/office/drawing/2014/main" id="{AE79EC3E-13C3-4EEF-A780-32F1C9ABD772}"/>
              </a:ext>
            </a:extLst>
          </p:cNvPr>
          <p:cNvPicPr>
            <a:picLocks noChangeAspect="1"/>
          </p:cNvPicPr>
          <p:nvPr/>
        </p:nvPicPr>
        <p:blipFill>
          <a:blip r:embed="rId2"/>
          <a:stretch>
            <a:fillRect/>
          </a:stretch>
        </p:blipFill>
        <p:spPr>
          <a:xfrm>
            <a:off x="613579" y="997092"/>
            <a:ext cx="10964842" cy="5731700"/>
          </a:xfrm>
          <a:prstGeom prst="rect">
            <a:avLst/>
          </a:prstGeom>
        </p:spPr>
      </p:pic>
    </p:spTree>
    <p:extLst>
      <p:ext uri="{BB962C8B-B14F-4D97-AF65-F5344CB8AC3E}">
        <p14:creationId xmlns:p14="http://schemas.microsoft.com/office/powerpoint/2010/main" val="3679715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63985BC4-4C2A-4016-9AA7-8D8D8A9B3A28}"/>
              </a:ext>
            </a:extLst>
          </p:cNvPr>
          <p:cNvGraphicFramePr>
            <a:graphicFrameLocks noGrp="1"/>
          </p:cNvGraphicFramePr>
          <p:nvPr>
            <p:extLst>
              <p:ext uri="{D42A27DB-BD31-4B8C-83A1-F6EECF244321}">
                <p14:modId xmlns:p14="http://schemas.microsoft.com/office/powerpoint/2010/main" val="1977972900"/>
              </p:ext>
            </p:extLst>
          </p:nvPr>
        </p:nvGraphicFramePr>
        <p:xfrm>
          <a:off x="5845215" y="734200"/>
          <a:ext cx="6346176" cy="6123800"/>
        </p:xfrm>
        <a:graphic>
          <a:graphicData uri="http://schemas.openxmlformats.org/drawingml/2006/table">
            <a:tbl>
              <a:tblPr firstRow="1" firstCol="1" bandRow="1">
                <a:tableStyleId>{5C22544A-7EE6-4342-B048-85BDC9FD1C3A}</a:tableStyleId>
              </a:tblPr>
              <a:tblGrid>
                <a:gridCol w="664915">
                  <a:extLst>
                    <a:ext uri="{9D8B030D-6E8A-4147-A177-3AD203B41FA5}">
                      <a16:colId xmlns:a16="http://schemas.microsoft.com/office/drawing/2014/main" val="938090352"/>
                    </a:ext>
                  </a:extLst>
                </a:gridCol>
                <a:gridCol w="2087218">
                  <a:extLst>
                    <a:ext uri="{9D8B030D-6E8A-4147-A177-3AD203B41FA5}">
                      <a16:colId xmlns:a16="http://schemas.microsoft.com/office/drawing/2014/main" val="148449628"/>
                    </a:ext>
                  </a:extLst>
                </a:gridCol>
                <a:gridCol w="1945300">
                  <a:extLst>
                    <a:ext uri="{9D8B030D-6E8A-4147-A177-3AD203B41FA5}">
                      <a16:colId xmlns:a16="http://schemas.microsoft.com/office/drawing/2014/main" val="630007550"/>
                    </a:ext>
                  </a:extLst>
                </a:gridCol>
                <a:gridCol w="855170">
                  <a:extLst>
                    <a:ext uri="{9D8B030D-6E8A-4147-A177-3AD203B41FA5}">
                      <a16:colId xmlns:a16="http://schemas.microsoft.com/office/drawing/2014/main" val="548274983"/>
                    </a:ext>
                  </a:extLst>
                </a:gridCol>
                <a:gridCol w="793573">
                  <a:extLst>
                    <a:ext uri="{9D8B030D-6E8A-4147-A177-3AD203B41FA5}">
                      <a16:colId xmlns:a16="http://schemas.microsoft.com/office/drawing/2014/main" val="2785747379"/>
                    </a:ext>
                  </a:extLst>
                </a:gridCol>
              </a:tblGrid>
              <a:tr h="182038">
                <a:tc>
                  <a:txBody>
                    <a:bodyPr/>
                    <a:lstStyle/>
                    <a:p>
                      <a:pPr algn="just" latinLnBrk="1">
                        <a:lnSpc>
                          <a:spcPct val="160000"/>
                        </a:lnSpc>
                        <a:spcAft>
                          <a:spcPts val="0"/>
                        </a:spcAft>
                      </a:pPr>
                      <a:r>
                        <a:rPr lang="en-US" altLang="ko-KR" sz="800" b="1" kern="100" dirty="0" err="1">
                          <a:solidFill>
                            <a:schemeClr val="tx1"/>
                          </a:solidFill>
                          <a:effectLst/>
                        </a:rPr>
                        <a:t>Usecase</a:t>
                      </a:r>
                      <a:r>
                        <a:rPr lang="en-US" altLang="ko-KR" sz="800" b="1" kern="100" dirty="0">
                          <a:solidFill>
                            <a:schemeClr val="tx1"/>
                          </a:solidFill>
                          <a:effectLst/>
                        </a:rPr>
                        <a:t> </a:t>
                      </a:r>
                      <a:r>
                        <a:rPr lang="en-US" sz="800" b="1" kern="100" dirty="0">
                          <a:solidFill>
                            <a:schemeClr val="tx1"/>
                          </a:solidFill>
                          <a:effectLst/>
                        </a:rPr>
                        <a:t>ID</a:t>
                      </a:r>
                      <a:endParaRPr lang="ko-KR" sz="800" b="1" kern="100" dirty="0">
                        <a:solidFill>
                          <a:schemeClr val="tx1"/>
                        </a:solidFill>
                        <a:effectLst/>
                        <a:latin typeface="굴림" panose="020B0600000101010101" pitchFamily="50" charset="-127"/>
                        <a:ea typeface="굴림" panose="020B0600000101010101" pitchFamily="50" charset="-127"/>
                        <a:cs typeface="굴림" panose="020B0600000101010101" pitchFamily="50" charset="-127"/>
                      </a:endParaRPr>
                    </a:p>
                  </a:txBody>
                  <a:tcPr marL="30307" marR="3030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just" latinLnBrk="1">
                        <a:lnSpc>
                          <a:spcPct val="160000"/>
                        </a:lnSpc>
                        <a:spcAft>
                          <a:spcPts val="0"/>
                        </a:spcAft>
                      </a:pPr>
                      <a:r>
                        <a:rPr lang="en-US" altLang="ko-KR" sz="800" b="1" kern="100" dirty="0" err="1">
                          <a:solidFill>
                            <a:schemeClr val="tx1"/>
                          </a:solidFill>
                          <a:effectLst/>
                        </a:rPr>
                        <a:t>Usecase</a:t>
                      </a:r>
                      <a:endParaRPr lang="ko-KR" sz="800" b="1" kern="100" dirty="0">
                        <a:solidFill>
                          <a:schemeClr val="tx1"/>
                        </a:solidFill>
                        <a:effectLst/>
                        <a:latin typeface="굴림" panose="020B0600000101010101" pitchFamily="50" charset="-127"/>
                        <a:ea typeface="굴림" panose="020B0600000101010101" pitchFamily="50" charset="-127"/>
                        <a:cs typeface="굴림" panose="020B0600000101010101" pitchFamily="50" charset="-127"/>
                      </a:endParaRPr>
                    </a:p>
                  </a:txBody>
                  <a:tcPr marL="30307" marR="3030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just" latinLnBrk="1">
                        <a:lnSpc>
                          <a:spcPct val="160000"/>
                        </a:lnSpc>
                        <a:spcAft>
                          <a:spcPts val="0"/>
                        </a:spcAft>
                      </a:pPr>
                      <a:r>
                        <a:rPr lang="en-US" altLang="ko-KR" sz="800" b="1" kern="100" dirty="0">
                          <a:solidFill>
                            <a:schemeClr val="tx1"/>
                          </a:solidFill>
                          <a:effectLst/>
                        </a:rPr>
                        <a:t>Sub </a:t>
                      </a:r>
                      <a:r>
                        <a:rPr lang="en-US" altLang="ko-KR" sz="800" b="1" kern="100" dirty="0" err="1">
                          <a:solidFill>
                            <a:schemeClr val="tx1"/>
                          </a:solidFill>
                          <a:effectLst/>
                        </a:rPr>
                        <a:t>Usecase</a:t>
                      </a:r>
                      <a:endParaRPr lang="ko-KR" sz="800" b="1" kern="100" dirty="0">
                        <a:solidFill>
                          <a:schemeClr val="tx1"/>
                        </a:solidFill>
                        <a:effectLst/>
                        <a:latin typeface="굴림" panose="020B0600000101010101" pitchFamily="50" charset="-127"/>
                        <a:ea typeface="굴림" panose="020B0600000101010101" pitchFamily="50" charset="-127"/>
                        <a:cs typeface="굴림" panose="020B0600000101010101" pitchFamily="50" charset="-127"/>
                      </a:endParaRPr>
                    </a:p>
                  </a:txBody>
                  <a:tcPr marL="30307" marR="3030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just" latinLnBrk="1">
                        <a:lnSpc>
                          <a:spcPct val="160000"/>
                        </a:lnSpc>
                        <a:spcAft>
                          <a:spcPts val="0"/>
                        </a:spcAft>
                      </a:pPr>
                      <a:r>
                        <a:rPr lang="en-US" altLang="ko-KR" sz="800" b="1" kern="100" dirty="0">
                          <a:solidFill>
                            <a:schemeClr val="tx1"/>
                          </a:solidFill>
                          <a:effectLst/>
                          <a:latin typeface="굴림" panose="020B0600000101010101" pitchFamily="50" charset="-127"/>
                          <a:ea typeface="굴림" panose="020B0600000101010101" pitchFamily="50" charset="-127"/>
                          <a:cs typeface="굴림" panose="020B0600000101010101" pitchFamily="50" charset="-127"/>
                        </a:rPr>
                        <a:t>Actor</a:t>
                      </a:r>
                      <a:endParaRPr lang="ko-KR" sz="800" b="1" kern="100" dirty="0">
                        <a:solidFill>
                          <a:schemeClr val="tx1"/>
                        </a:solidFill>
                        <a:effectLst/>
                        <a:latin typeface="굴림" panose="020B0600000101010101" pitchFamily="50" charset="-127"/>
                        <a:ea typeface="굴림" panose="020B0600000101010101" pitchFamily="50" charset="-127"/>
                        <a:cs typeface="굴림" panose="020B0600000101010101" pitchFamily="50" charset="-127"/>
                      </a:endParaRPr>
                    </a:p>
                  </a:txBody>
                  <a:tcPr marL="30307" marR="3030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just" latinLnBrk="1">
                        <a:lnSpc>
                          <a:spcPct val="160000"/>
                        </a:lnSpc>
                        <a:spcAft>
                          <a:spcPts val="0"/>
                        </a:spcAft>
                      </a:pPr>
                      <a:r>
                        <a:rPr lang="en-US" altLang="ko-KR" sz="800" b="1" kern="100" dirty="0">
                          <a:solidFill>
                            <a:schemeClr val="tx1"/>
                          </a:solidFill>
                          <a:effectLst/>
                          <a:latin typeface="굴림" panose="020B0600000101010101" pitchFamily="50" charset="-127"/>
                          <a:ea typeface="굴림" panose="020B0600000101010101" pitchFamily="50" charset="-127"/>
                          <a:cs typeface="굴림" panose="020B0600000101010101" pitchFamily="50" charset="-127"/>
                        </a:rPr>
                        <a:t>Subject</a:t>
                      </a:r>
                      <a:endParaRPr lang="ko-KR" sz="800" b="1" kern="100" dirty="0">
                        <a:solidFill>
                          <a:schemeClr val="tx1"/>
                        </a:solidFill>
                        <a:effectLst/>
                        <a:latin typeface="굴림" panose="020B0600000101010101" pitchFamily="50" charset="-127"/>
                        <a:ea typeface="굴림" panose="020B0600000101010101" pitchFamily="50" charset="-127"/>
                        <a:cs typeface="굴림" panose="020B0600000101010101" pitchFamily="50" charset="-127"/>
                      </a:endParaRPr>
                    </a:p>
                  </a:txBody>
                  <a:tcPr marL="30307" marR="3030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extLst>
                  <a:ext uri="{0D108BD9-81ED-4DB2-BD59-A6C34878D82A}">
                    <a16:rowId xmlns:a16="http://schemas.microsoft.com/office/drawing/2014/main" val="3142906459"/>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Uc-01-001</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User information management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Join membership</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WEB</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0501711"/>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Uc-01-002</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User information management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Login</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a:solidFill>
                            <a:schemeClr val="tx1"/>
                          </a:solidFill>
                          <a:effectLst/>
                          <a:latin typeface="+mn-lt"/>
                          <a:ea typeface="굴림" panose="020B0600000101010101" pitchFamily="50" charset="-127"/>
                          <a:cs typeface="굴림" panose="020B0600000101010101" pitchFamily="50" charset="-127"/>
                        </a:rPr>
                        <a:t>WEB</a:t>
                      </a:r>
                      <a:endParaRPr lang="ko-KR" sz="800" b="0" kern="10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1885001"/>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Uc-01-003</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User information management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Learning record check</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WEB</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380656"/>
                  </a:ext>
                </a:extLst>
              </a:tr>
              <a:tr h="188047">
                <a:tc>
                  <a:txBody>
                    <a:bodyPr/>
                    <a:lstStyle/>
                    <a:p>
                      <a:pPr algn="just" latinLnBrk="1">
                        <a:lnSpc>
                          <a:spcPct val="160000"/>
                        </a:lnSpc>
                        <a:spcAft>
                          <a:spcPts val="0"/>
                        </a:spcAft>
                      </a:pPr>
                      <a:r>
                        <a:rPr lang="en-US" alt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Uc-01-004</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User information management</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Download learning results</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WEB</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138857"/>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Uc-02-001</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Learning Settings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Entering the test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WEB</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3151395"/>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Uc-02-002</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Learning Settings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Microphone test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a:solidFill>
                            <a:schemeClr val="tx1"/>
                          </a:solidFill>
                          <a:effectLst/>
                          <a:latin typeface="+mn-lt"/>
                          <a:ea typeface="굴림" panose="020B0600000101010101" pitchFamily="50" charset="-127"/>
                          <a:cs typeface="굴림" panose="020B0600000101010101" pitchFamily="50" charset="-127"/>
                        </a:rPr>
                        <a:t>WEB</a:t>
                      </a:r>
                      <a:endParaRPr lang="ko-KR" sz="800" b="0" kern="10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05259"/>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Uc-02-003</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Learning Settings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Webcam test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a:solidFill>
                            <a:schemeClr val="tx1"/>
                          </a:solidFill>
                          <a:effectLst/>
                          <a:latin typeface="+mn-lt"/>
                          <a:ea typeface="굴림" panose="020B0600000101010101" pitchFamily="50" charset="-127"/>
                          <a:cs typeface="굴림" panose="020B0600000101010101" pitchFamily="50" charset="-127"/>
                        </a:rPr>
                        <a:t>WEB</a:t>
                      </a:r>
                      <a:endParaRPr lang="ko-KR" sz="800" b="0" kern="10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2613694"/>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Uc-02-004</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Learning Settings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Calculating the Eye Threshold</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a:solidFill>
                            <a:schemeClr val="tx1"/>
                          </a:solidFill>
                          <a:effectLst/>
                          <a:latin typeface="+mn-lt"/>
                          <a:ea typeface="굴림" panose="020B0600000101010101" pitchFamily="50" charset="-127"/>
                          <a:cs typeface="굴림" panose="020B0600000101010101" pitchFamily="50" charset="-127"/>
                        </a:rPr>
                        <a:t>WEB</a:t>
                      </a:r>
                      <a:endParaRPr lang="ko-KR" sz="800" b="0" kern="10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3487129"/>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Uc-02-005</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Learning Settings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Face registration</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a:solidFill>
                            <a:schemeClr val="tx1"/>
                          </a:solidFill>
                          <a:effectLst/>
                          <a:latin typeface="+mn-lt"/>
                          <a:ea typeface="굴림" panose="020B0600000101010101" pitchFamily="50" charset="-127"/>
                          <a:cs typeface="굴림" panose="020B0600000101010101" pitchFamily="50" charset="-127"/>
                        </a:rPr>
                        <a:t>WEB</a:t>
                      </a:r>
                      <a:endParaRPr lang="ko-KR" sz="800" b="0" kern="10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6308635"/>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Uc-02-006</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Learning Settings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Test Results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a:solidFill>
                            <a:schemeClr val="tx1"/>
                          </a:solidFill>
                          <a:effectLst/>
                          <a:latin typeface="+mn-lt"/>
                          <a:ea typeface="굴림" panose="020B0600000101010101" pitchFamily="50" charset="-127"/>
                          <a:cs typeface="굴림" panose="020B0600000101010101" pitchFamily="50" charset="-127"/>
                        </a:rPr>
                        <a:t>WEB</a:t>
                      </a:r>
                      <a:endParaRPr lang="ko-KR" sz="800" b="0" kern="10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3519535"/>
                  </a:ext>
                </a:extLst>
              </a:tr>
              <a:tr h="303826">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Uc-03-001</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List of courses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Course list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a:solidFill>
                            <a:schemeClr val="tx1"/>
                          </a:solidFill>
                          <a:effectLst/>
                          <a:latin typeface="+mn-lt"/>
                          <a:ea typeface="굴림" panose="020B0600000101010101" pitchFamily="50" charset="-127"/>
                          <a:cs typeface="굴림" panose="020B0600000101010101" pitchFamily="50" charset="-127"/>
                        </a:rPr>
                        <a:t>WEB</a:t>
                      </a:r>
                      <a:endParaRPr lang="ko-KR" sz="800" b="0" kern="10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8805742"/>
                  </a:ext>
                </a:extLst>
              </a:tr>
              <a:tr h="300830">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Uc-03-002</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List of courses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Select a course</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a:solidFill>
                            <a:schemeClr val="tx1"/>
                          </a:solidFill>
                          <a:effectLst/>
                          <a:latin typeface="+mn-lt"/>
                          <a:ea typeface="굴림" panose="020B0600000101010101" pitchFamily="50" charset="-127"/>
                          <a:cs typeface="굴림" panose="020B0600000101010101" pitchFamily="50" charset="-127"/>
                        </a:rPr>
                        <a:t>WEB</a:t>
                      </a:r>
                      <a:endParaRPr lang="ko-KR" sz="800" b="0" kern="10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097031"/>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Uc-04-001</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Video learning</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Face recognition</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a:solidFill>
                            <a:schemeClr val="tx1"/>
                          </a:solidFill>
                          <a:effectLst/>
                          <a:latin typeface="+mn-lt"/>
                          <a:ea typeface="굴림" panose="020B0600000101010101" pitchFamily="50" charset="-127"/>
                          <a:cs typeface="굴림" panose="020B0600000101010101" pitchFamily="50" charset="-127"/>
                        </a:rPr>
                        <a:t>SERVER</a:t>
                      </a:r>
                      <a:endParaRPr lang="ko-KR" sz="800" b="0" kern="10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213710"/>
                  </a:ext>
                </a:extLst>
              </a:tr>
              <a:tr h="393936">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Uc-04-002</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Video learning</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Video play</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WEB/</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SERVER</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3203620"/>
                  </a:ext>
                </a:extLst>
              </a:tr>
              <a:tr h="389581">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Uc-04-003</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Video learning</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Sleep awareness and prevention warning</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SERVER</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5783549"/>
                  </a:ext>
                </a:extLst>
              </a:tr>
              <a:tr h="188047">
                <a:tc>
                  <a:txBody>
                    <a:bodyPr/>
                    <a:lstStyle/>
                    <a:p>
                      <a:pPr algn="just" latinLnBrk="1">
                        <a:lnSpc>
                          <a:spcPct val="160000"/>
                        </a:lnSpc>
                        <a:spcAft>
                          <a:spcPts val="0"/>
                        </a:spcAft>
                      </a:pPr>
                      <a:r>
                        <a:rPr lang="en-US" altLang="ko-KR" sz="800" b="1"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rPr>
                        <a:t>Uc-04-004</a:t>
                      </a:r>
                      <a:endParaRPr lang="ko-KR" sz="800" b="1"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Video learning</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Sleep status signal lamp display</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WEB</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7226392"/>
                  </a:ext>
                </a:extLst>
              </a:tr>
              <a:tr h="188047">
                <a:tc>
                  <a:txBody>
                    <a:bodyPr/>
                    <a:lstStyle/>
                    <a:p>
                      <a:pPr algn="just" latinLnBrk="1">
                        <a:lnSpc>
                          <a:spcPct val="160000"/>
                        </a:lnSpc>
                        <a:spcAft>
                          <a:spcPts val="0"/>
                        </a:spcAft>
                      </a:pPr>
                      <a:r>
                        <a:rPr lang="en-US" altLang="ko-KR" sz="800" b="1"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rPr>
                        <a:t>Uc-04-005</a:t>
                      </a:r>
                      <a:endParaRPr lang="ko-KR" sz="800" b="1" kern="100" dirty="0">
                        <a:solidFill>
                          <a:schemeClr val="tx1"/>
                        </a:solidFill>
                        <a:effectLst/>
                        <a:latin typeface="Calibri" panose="020F0502020204030204" pitchFamily="34" charset="0"/>
                        <a:ea typeface="맑은 고딕" panose="020B0503020000020004"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auto" latinLnBrk="1" hangingPunct="1">
                        <a:lnSpc>
                          <a:spcPct val="160000"/>
                        </a:lnSpc>
                        <a:spcBef>
                          <a:spcPts val="0"/>
                        </a:spcBef>
                        <a:spcAft>
                          <a:spcPts val="0"/>
                        </a:spcAft>
                        <a:buClrTx/>
                        <a:buSzTx/>
                        <a:buFontTx/>
                        <a:buNone/>
                        <a:tabLst/>
                        <a:defRPr/>
                      </a:pPr>
                      <a:r>
                        <a:rPr lang="en-US" altLang="ko-KR" sz="800" b="0" kern="100">
                          <a:solidFill>
                            <a:schemeClr val="tx1"/>
                          </a:solidFill>
                          <a:effectLst/>
                          <a:latin typeface="+mn-lt"/>
                          <a:ea typeface="+mn-ea"/>
                          <a:cs typeface="굴림" panose="020B0600000101010101" pitchFamily="50" charset="-127"/>
                        </a:rPr>
                        <a:t>Video learning</a:t>
                      </a:r>
                      <a:endParaRPr lang="ko-KR" altLang="ko-KR" sz="800" b="0" kern="100" dirty="0">
                        <a:solidFill>
                          <a:schemeClr val="tx1"/>
                        </a:solidFill>
                        <a:effectLst/>
                        <a:latin typeface="+mn-lt"/>
                        <a:ea typeface="+mn-ea"/>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Eye Size Real-Time Graphs</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SERVER</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1265947"/>
                  </a:ext>
                </a:extLst>
              </a:tr>
              <a:tr h="389581">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Uc-04-006</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Video learning</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Control lectures through voice commands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WEB</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354275"/>
                  </a:ext>
                </a:extLst>
              </a:tr>
              <a:tr h="389581">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Uc-04-007</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Video learning</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Record the running time of a video</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SERVER</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2445515"/>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Uc-04-008</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a:solidFill>
                            <a:schemeClr val="tx1"/>
                          </a:solidFill>
                          <a:effectLst/>
                          <a:latin typeface="+mn-lt"/>
                          <a:ea typeface="맑은 고딕" panose="020B0503020000020004" pitchFamily="50" charset="-127"/>
                          <a:cs typeface="굴림" panose="020B0600000101010101" pitchFamily="50" charset="-127"/>
                        </a:rPr>
                        <a:t>Video learning</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Voice Concentration Test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a:solidFill>
                            <a:schemeClr val="tx1"/>
                          </a:solidFill>
                          <a:effectLst/>
                          <a:latin typeface="+mn-lt"/>
                          <a:ea typeface="굴림" panose="020B0600000101010101" pitchFamily="50" charset="-127"/>
                          <a:cs typeface="굴림" panose="020B0600000101010101" pitchFamily="50" charset="-127"/>
                        </a:rPr>
                        <a:t>SERVER</a:t>
                      </a:r>
                      <a:endParaRPr lang="ko-KR" sz="800" b="0" kern="10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2033711"/>
                  </a:ext>
                </a:extLst>
              </a:tr>
              <a:tr h="389581">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Uc-04-009</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Video learning</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Concentration test using voice answer</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a:solidFill>
                            <a:schemeClr val="tx1"/>
                          </a:solidFill>
                          <a:effectLst/>
                          <a:latin typeface="+mn-lt"/>
                          <a:ea typeface="굴림" panose="020B0600000101010101" pitchFamily="50" charset="-127"/>
                          <a:cs typeface="굴림" panose="020B0600000101010101" pitchFamily="50" charset="-127"/>
                        </a:rPr>
                        <a:t>WEB</a:t>
                      </a:r>
                      <a:endParaRPr lang="ko-KR" sz="800" b="0" kern="10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3958697"/>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Uc-04-010</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Video learning</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Video replay</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WEB</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6559239"/>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Uc-05-001</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Learning Assessment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Class attitude analysis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SERVER</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5000019"/>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Uc-05-002</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Learning Assessment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Display analysis results</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SERVER</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9346999"/>
                  </a:ext>
                </a:extLst>
              </a:tr>
              <a:tr h="188047">
                <a:tc>
                  <a:txBody>
                    <a:bodyPr/>
                    <a:lstStyle/>
                    <a:p>
                      <a:pPr algn="just" latinLnBrk="1">
                        <a:lnSpc>
                          <a:spcPct val="160000"/>
                        </a:lnSpc>
                        <a:spcAft>
                          <a:spcPts val="0"/>
                        </a:spcAft>
                      </a:pPr>
                      <a:r>
                        <a:rPr lang="en-US"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rPr>
                        <a:t>Uc-06-001</a:t>
                      </a:r>
                      <a:endParaRPr lang="ko-KR" sz="800" b="1" kern="100" dirty="0">
                        <a:solidFill>
                          <a:schemeClr val="tx1"/>
                        </a:solidFill>
                        <a:effectLst/>
                        <a:latin typeface="Calibri" panose="020F0502020204030204" pitchFamily="34" charset="0"/>
                        <a:ea typeface="굴림" panose="020B0600000101010101" pitchFamily="50" charset="-127"/>
                        <a:cs typeface="Calibri" panose="020F0502020204030204" pitchFamily="34" charset="0"/>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mn-ea"/>
                          <a:cs typeface="굴림" panose="020B0600000101010101" pitchFamily="50" charset="-127"/>
                        </a:rPr>
                        <a:t>Additional function</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Q&amp;A</a:t>
                      </a:r>
                      <a:endParaRPr lang="ko-KR" sz="800" b="0" kern="100" dirty="0">
                        <a:solidFill>
                          <a:schemeClr val="tx1"/>
                        </a:solidFill>
                        <a:effectLst/>
                        <a:latin typeface="+mn-lt"/>
                        <a:ea typeface="맑은 고딕" panose="020B0503020000020004"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altLang="ko-KR" sz="800" b="0" kern="100" dirty="0">
                          <a:solidFill>
                            <a:schemeClr val="tx1"/>
                          </a:solidFill>
                          <a:effectLst/>
                          <a:latin typeface="+mn-lt"/>
                          <a:ea typeface="맑은 고딕" panose="020B0503020000020004" pitchFamily="50" charset="-127"/>
                          <a:cs typeface="굴림" panose="020B0600000101010101" pitchFamily="50" charset="-127"/>
                        </a:rPr>
                        <a:t>Student</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60000"/>
                        </a:lnSpc>
                        <a:spcAft>
                          <a:spcPts val="0"/>
                        </a:spcAft>
                      </a:pPr>
                      <a:r>
                        <a:rPr lang="en-US" sz="800" b="0" kern="100" dirty="0">
                          <a:solidFill>
                            <a:schemeClr val="tx1"/>
                          </a:solidFill>
                          <a:effectLst/>
                          <a:latin typeface="+mn-lt"/>
                          <a:ea typeface="굴림" panose="020B0600000101010101" pitchFamily="50" charset="-127"/>
                          <a:cs typeface="굴림" panose="020B0600000101010101" pitchFamily="50" charset="-127"/>
                        </a:rPr>
                        <a:t>WEB</a:t>
                      </a:r>
                      <a:endParaRPr lang="ko-KR" sz="800" b="0" kern="100" dirty="0">
                        <a:solidFill>
                          <a:schemeClr val="tx1"/>
                        </a:solidFill>
                        <a:effectLst/>
                        <a:latin typeface="+mn-lt"/>
                        <a:ea typeface="굴림" panose="020B0600000101010101" pitchFamily="50" charset="-127"/>
                        <a:cs typeface="굴림" panose="020B0600000101010101" pitchFamily="50" charset="-127"/>
                      </a:endParaRPr>
                    </a:p>
                  </a:txBody>
                  <a:tcPr marL="68342" marR="683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4260154"/>
                  </a:ext>
                </a:extLst>
              </a:tr>
            </a:tbl>
          </a:graphicData>
        </a:graphic>
      </p:graphicFrame>
      <p:sp>
        <p:nvSpPr>
          <p:cNvPr id="8" name="TextBox 7">
            <a:extLst>
              <a:ext uri="{FF2B5EF4-FFF2-40B4-BE49-F238E27FC236}">
                <a16:creationId xmlns:a16="http://schemas.microsoft.com/office/drawing/2014/main" id="{61F55C40-DC0F-4515-8B57-E50D7113E483}"/>
              </a:ext>
            </a:extLst>
          </p:cNvPr>
          <p:cNvSpPr txBox="1"/>
          <p:nvPr/>
        </p:nvSpPr>
        <p:spPr>
          <a:xfrm>
            <a:off x="-1" y="-4463"/>
            <a:ext cx="4921625" cy="738664"/>
          </a:xfrm>
          <a:prstGeom prst="rect">
            <a:avLst/>
          </a:prstGeom>
          <a:noFill/>
        </p:spPr>
        <p:txBody>
          <a:bodyPr wrap="square" rtlCol="0">
            <a:spAutoFit/>
          </a:bodyPr>
          <a:lstStyle/>
          <a:p>
            <a:r>
              <a:rPr lang="ko-KR" altLang="en-US" sz="4200" dirty="0">
                <a:latin typeface="Tmon몬소리 Black" panose="02000A03000000000000" pitchFamily="2" charset="-127"/>
                <a:ea typeface="Tmon몬소리 Black" panose="02000A03000000000000" pitchFamily="2" charset="-127"/>
              </a:rPr>
              <a:t>프로젝트 전체 기능</a:t>
            </a:r>
          </a:p>
        </p:txBody>
      </p:sp>
      <p:sp>
        <p:nvSpPr>
          <p:cNvPr id="7" name="직사각형 6">
            <a:extLst>
              <a:ext uri="{FF2B5EF4-FFF2-40B4-BE49-F238E27FC236}">
                <a16:creationId xmlns:a16="http://schemas.microsoft.com/office/drawing/2014/main" id="{194C2F0C-A25B-4606-AF96-F485D3FE4F93}"/>
              </a:ext>
            </a:extLst>
          </p:cNvPr>
          <p:cNvSpPr/>
          <p:nvPr/>
        </p:nvSpPr>
        <p:spPr>
          <a:xfrm>
            <a:off x="0" y="2"/>
            <a:ext cx="12192000" cy="720000"/>
          </a:xfrm>
          <a:prstGeom prst="rect">
            <a:avLst/>
          </a:prstGeom>
          <a:solidFill>
            <a:srgbClr val="756E5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prstClr val="white"/>
                </a:solidFill>
                <a:latin typeface="Tmon몬소리 Black" panose="02000A03000000000000" pitchFamily="2" charset="-127"/>
                <a:ea typeface="Tmon몬소리 Black" panose="02000A03000000000000" pitchFamily="2" charset="-127"/>
              </a:rPr>
              <a:t>2. Project-wide capabilities</a:t>
            </a:r>
          </a:p>
        </p:txBody>
      </p:sp>
      <p:pic>
        <p:nvPicPr>
          <p:cNvPr id="3" name="그림 2">
            <a:extLst>
              <a:ext uri="{FF2B5EF4-FFF2-40B4-BE49-F238E27FC236}">
                <a16:creationId xmlns:a16="http://schemas.microsoft.com/office/drawing/2014/main" id="{F03E5D98-4BE7-49E0-BBD6-4B04DA8D9492}"/>
              </a:ext>
            </a:extLst>
          </p:cNvPr>
          <p:cNvPicPr>
            <a:picLocks noChangeAspect="1"/>
          </p:cNvPicPr>
          <p:nvPr/>
        </p:nvPicPr>
        <p:blipFill>
          <a:blip r:embed="rId2"/>
          <a:stretch>
            <a:fillRect/>
          </a:stretch>
        </p:blipFill>
        <p:spPr>
          <a:xfrm>
            <a:off x="204739" y="1366886"/>
            <a:ext cx="5301540" cy="4858428"/>
          </a:xfrm>
          <a:prstGeom prst="rect">
            <a:avLst/>
          </a:prstGeom>
        </p:spPr>
      </p:pic>
    </p:spTree>
    <p:extLst>
      <p:ext uri="{BB962C8B-B14F-4D97-AF65-F5344CB8AC3E}">
        <p14:creationId xmlns:p14="http://schemas.microsoft.com/office/powerpoint/2010/main" val="352628849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TotalTime>
  <Words>1059</Words>
  <Application>Microsoft Office PowerPoint</Application>
  <PresentationFormat>와이드스크린</PresentationFormat>
  <Paragraphs>249</Paragraphs>
  <Slides>17</Slides>
  <Notes>2</Notes>
  <HiddenSlides>0</HiddenSlides>
  <MMClips>2</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17</vt:i4>
      </vt:variant>
    </vt:vector>
  </HeadingPairs>
  <TitlesOfParts>
    <vt:vector size="24" baseType="lpstr">
      <vt:lpstr>Tmon몬소리 Black</vt:lpstr>
      <vt:lpstr>굴림</vt:lpstr>
      <vt:lpstr>맑은 고딕</vt:lpstr>
      <vt:lpstr>한컴바탕</vt:lpstr>
      <vt:lpstr>Arial</vt:lpstr>
      <vt:lpstr>Calibri</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Seongmo Gu</dc:creator>
  <cp:lastModifiedBy>안인균</cp:lastModifiedBy>
  <cp:revision>17</cp:revision>
  <dcterms:created xsi:type="dcterms:W3CDTF">2020-11-12T09:05:28Z</dcterms:created>
  <dcterms:modified xsi:type="dcterms:W3CDTF">2020-12-17T10:18:16Z</dcterms:modified>
</cp:coreProperties>
</file>